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3"/>
  </p:notesMasterIdLst>
  <p:sldIdLst>
    <p:sldId id="307"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87"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90" r:id="rId33"/>
    <p:sldId id="293" r:id="rId34"/>
    <p:sldId id="292" r:id="rId35"/>
    <p:sldId id="295" r:id="rId36"/>
    <p:sldId id="297" r:id="rId37"/>
    <p:sldId id="298" r:id="rId38"/>
    <p:sldId id="299" r:id="rId39"/>
    <p:sldId id="300" r:id="rId40"/>
    <p:sldId id="306" r:id="rId41"/>
    <p:sldId id="28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E519C8-22BB-497B-B439-7CF130287478}">
          <p14:sldIdLst>
            <p14:sldId id="307"/>
            <p14:sldId id="257"/>
            <p14:sldId id="260"/>
            <p14:sldId id="261"/>
            <p14:sldId id="262"/>
            <p14:sldId id="263"/>
            <p14:sldId id="264"/>
            <p14:sldId id="265"/>
            <p14:sldId id="266"/>
            <p14:sldId id="267"/>
            <p14:sldId id="268"/>
            <p14:sldId id="269"/>
            <p14:sldId id="270"/>
            <p14:sldId id="271"/>
            <p14:sldId id="287"/>
            <p14:sldId id="272"/>
            <p14:sldId id="273"/>
            <p14:sldId id="274"/>
            <p14:sldId id="275"/>
            <p14:sldId id="276"/>
            <p14:sldId id="277"/>
            <p14:sldId id="278"/>
            <p14:sldId id="279"/>
            <p14:sldId id="280"/>
            <p14:sldId id="281"/>
            <p14:sldId id="282"/>
            <p14:sldId id="283"/>
            <p14:sldId id="284"/>
            <p14:sldId id="285"/>
            <p14:sldId id="286"/>
            <p14:sldId id="289"/>
            <p14:sldId id="290"/>
            <p14:sldId id="293"/>
            <p14:sldId id="292"/>
            <p14:sldId id="295"/>
            <p14:sldId id="297"/>
            <p14:sldId id="298"/>
            <p14:sldId id="299"/>
            <p14:sldId id="300"/>
            <p14:sldId id="306"/>
            <p14:sldId id="28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9" autoAdjust="0"/>
    <p:restoredTop sz="94660"/>
  </p:normalViewPr>
  <p:slideViewPr>
    <p:cSldViewPr>
      <p:cViewPr>
        <p:scale>
          <a:sx n="75" d="100"/>
          <a:sy n="75" d="100"/>
        </p:scale>
        <p:origin x="-133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B1FE24-18F6-4A37-B8CA-03261E6F11A0}" type="datetimeFigureOut">
              <a:rPr lang="en-US" smtClean="0"/>
              <a:t>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CEB97E-0ADB-4FC2-A84E-82D1E757B75F}" type="slidenum">
              <a:rPr lang="en-US" smtClean="0"/>
              <a:t>‹#›</a:t>
            </a:fld>
            <a:endParaRPr lang="en-US"/>
          </a:p>
        </p:txBody>
      </p:sp>
    </p:spTree>
    <p:extLst>
      <p:ext uri="{BB962C8B-B14F-4D97-AF65-F5344CB8AC3E}">
        <p14:creationId xmlns:p14="http://schemas.microsoft.com/office/powerpoint/2010/main" val="131355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EB97E-0ADB-4FC2-A84E-82D1E757B75F}" type="slidenum">
              <a:rPr lang="en-US" smtClean="0"/>
              <a:t>41</a:t>
            </a:fld>
            <a:endParaRPr lang="en-US"/>
          </a:p>
        </p:txBody>
      </p:sp>
    </p:spTree>
    <p:extLst>
      <p:ext uri="{BB962C8B-B14F-4D97-AF65-F5344CB8AC3E}">
        <p14:creationId xmlns:p14="http://schemas.microsoft.com/office/powerpoint/2010/main" val="89914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72120D3-CE80-4329-831C-7653C86F728B}" type="datetimeFigureOut">
              <a:rPr lang="en-US" smtClean="0"/>
              <a:t>2/5/2018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D27D5AE-F020-4B7D-92B2-F65CC98729A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2120D3-CE80-4329-831C-7653C86F728B}"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72120D3-CE80-4329-831C-7653C86F728B}"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7D5AE-F020-4B7D-92B2-F65CC98729A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72120D3-CE80-4329-831C-7653C86F728B}"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72120D3-CE80-4329-831C-7653C86F728B}"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72120D3-CE80-4329-831C-7653C86F728B}"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120D3-CE80-4329-831C-7653C86F728B}"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72120D3-CE80-4329-831C-7653C86F728B}"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7D5AE-F020-4B7D-92B2-F65CC98729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72120D3-CE80-4329-831C-7653C86F728B}"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D27D5AE-F020-4B7D-92B2-F65CC98729AA}"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72120D3-CE80-4329-831C-7653C86F728B}" type="datetimeFigureOut">
              <a:rPr lang="en-US" smtClean="0"/>
              <a:t>2/5/2018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D27D5AE-F020-4B7D-92B2-F65CC98729AA}"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effectLst>
            <a:innerShdw blurRad="63500" dist="50800" dir="13500000">
              <a:prstClr val="black">
                <a:alpha val="50000"/>
              </a:prstClr>
            </a:innerShdw>
          </a:effectLst>
          <a:scene3d>
            <a:camera prst="orthographicFront"/>
            <a:lightRig rig="freezing" dir="t">
              <a:rot lat="0" lon="0" rev="5640000"/>
            </a:lightRig>
          </a:scene3d>
          <a:sp3d>
            <a:bevelT prst="relaxedInset"/>
          </a:sp3d>
        </p:spPr>
        <p:style>
          <a:lnRef idx="0">
            <a:scrgbClr r="0" g="0" b="0"/>
          </a:lnRef>
          <a:fillRef idx="1003">
            <a:schemeClr val="dk2"/>
          </a:fillRef>
          <a:effectRef idx="0">
            <a:scrgbClr r="0" g="0" b="0"/>
          </a:effectRef>
          <a:fontRef idx="major"/>
        </p:style>
        <p:txBody>
          <a:bodyPr>
            <a:normAutofit/>
            <a:scene3d>
              <a:camera prst="orthographicFront"/>
              <a:lightRig rig="freezing" dir="t">
                <a:rot lat="0" lon="0" rev="5640000"/>
              </a:lightRig>
            </a:scene3d>
            <a:sp3d prstMaterial="flat">
              <a:bevelT w="38100" h="38100"/>
              <a:contourClr>
                <a:schemeClr val="tx2"/>
              </a:contourClr>
            </a:sp3d>
          </a:bodyPr>
          <a:lstStyle/>
          <a:p>
            <a:pPr algn="ctr"/>
            <a:r>
              <a:rPr lang="en-US" sz="4000" dirty="0" smtClean="0"/>
              <a:t>MAJOR PROJECT PRESENTATION</a:t>
            </a:r>
            <a:br>
              <a:rPr lang="en-US" sz="4000" dirty="0" smtClean="0"/>
            </a:br>
            <a:r>
              <a:rPr lang="en-US" sz="4000" dirty="0" smtClean="0"/>
              <a:t>ON</a:t>
            </a:r>
            <a:br>
              <a:rPr lang="en-US" sz="4000" dirty="0" smtClean="0"/>
            </a:br>
            <a:r>
              <a:rPr lang="en-US" sz="4000" dirty="0" smtClean="0"/>
              <a:t>“CHAT APPLICATION”</a:t>
            </a:r>
            <a:endParaRPr lang="en-IN" sz="4000" dirty="0"/>
          </a:p>
        </p:txBody>
      </p:sp>
      <p:sp>
        <p:nvSpPr>
          <p:cNvPr id="3" name="Subtitle 2"/>
          <p:cNvSpPr>
            <a:spLocks noGrp="1"/>
          </p:cNvSpPr>
          <p:nvPr>
            <p:ph type="subTitle" idx="1"/>
          </p:nvPr>
        </p:nvSpPr>
        <p:spPr>
          <a:xfrm>
            <a:off x="928662" y="3714752"/>
            <a:ext cx="7459434" cy="2857520"/>
          </a:xfrm>
        </p:spPr>
        <p:txBody>
          <a:bodyPr>
            <a:normAutofit/>
          </a:bodyPr>
          <a:lstStyle/>
          <a:p>
            <a:pPr algn="ctr"/>
            <a:r>
              <a:rPr lang="en-US" sz="2800" dirty="0" smtClean="0"/>
              <a:t>UNDER THE GUIDANCE</a:t>
            </a:r>
            <a:br>
              <a:rPr lang="en-US" sz="2800" dirty="0" smtClean="0"/>
            </a:br>
            <a:r>
              <a:rPr lang="en-US" sz="2800" dirty="0" smtClean="0"/>
              <a:t>OF</a:t>
            </a:r>
            <a:br>
              <a:rPr lang="en-US" sz="2800" dirty="0" smtClean="0"/>
            </a:br>
            <a:r>
              <a:rPr lang="en-US" sz="2800" b="1" dirty="0" smtClean="0"/>
              <a:t>Mr. Anoop Mishra</a:t>
            </a:r>
            <a:r>
              <a:rPr lang="en-US" sz="2800" dirty="0" smtClean="0"/>
              <a:t/>
            </a:r>
            <a:br>
              <a:rPr lang="en-US" sz="2800" dirty="0" smtClean="0"/>
            </a:br>
            <a:r>
              <a:rPr lang="en-US" sz="2800" dirty="0" smtClean="0"/>
              <a:t>(PROJECT IN-CHARGE)</a:t>
            </a:r>
          </a:p>
          <a:p>
            <a:pPr algn="ctr"/>
            <a:endParaRPr lang="en-US" sz="2800" dirty="0" smtClean="0"/>
          </a:p>
          <a:p>
            <a:r>
              <a:rPr lang="en-US" sz="1700" dirty="0" smtClean="0">
                <a:latin typeface="Aharoni" pitchFamily="2" charset="-79"/>
                <a:cs typeface="Aharoni" pitchFamily="2" charset="-79"/>
              </a:rPr>
              <a:t>SUBMITTED BY:</a:t>
            </a:r>
          </a:p>
          <a:p>
            <a:endParaRPr lang="en-US" sz="1700" dirty="0" smtClean="0">
              <a:latin typeface="Aharoni" pitchFamily="2" charset="-79"/>
              <a:cs typeface="Aharoni" pitchFamily="2" charset="-79"/>
            </a:endParaRPr>
          </a:p>
        </p:txBody>
      </p:sp>
    </p:spTree>
    <p:extLst>
      <p:ext uri="{BB962C8B-B14F-4D97-AF65-F5344CB8AC3E}">
        <p14:creationId xmlns:p14="http://schemas.microsoft.com/office/powerpoint/2010/main" val="127298544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r>
              <a:rPr lang="en-US" dirty="0" smtClean="0">
                <a:latin typeface="Algerian" pitchFamily="82" charset="0"/>
              </a:rPr>
              <a:t>               Architecture</a:t>
            </a:r>
            <a:endParaRPr lang="en-US" dirty="0">
              <a:latin typeface="Algerian" pitchFamily="82" charset="0"/>
            </a:endParaRPr>
          </a:p>
        </p:txBody>
      </p:sp>
      <p:pic>
        <p:nvPicPr>
          <p:cNvPr id="1026" name="Picture 2" descr="C:\Users\Varun\Desktop\android-stack_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6488311"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37541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888"/>
            <a:ext cx="8305800" cy="667512"/>
          </a:xfrm>
        </p:spPr>
        <p:style>
          <a:lnRef idx="0">
            <a:scrgbClr r="0" g="0" b="0"/>
          </a:lnRef>
          <a:fillRef idx="1002">
            <a:schemeClr val="lt2"/>
          </a:fillRef>
          <a:effectRef idx="0">
            <a:scrgbClr r="0" g="0" b="0"/>
          </a:effectRef>
          <a:fontRef idx="major"/>
        </p:style>
        <p:txBody>
          <a:bodyPr>
            <a:noAutofit/>
          </a:bodyPr>
          <a:lstStyle/>
          <a:p>
            <a:r>
              <a:rPr lang="en-US" altLang="ko-KR" sz="3200" dirty="0">
                <a:ea typeface="Gulim" pitchFamily="34" charset="-127"/>
              </a:rPr>
              <a:t/>
            </a:r>
            <a:br>
              <a:rPr lang="en-US" altLang="ko-KR" sz="3200" dirty="0">
                <a:ea typeface="Gulim" pitchFamily="34" charset="-127"/>
              </a:rPr>
            </a:br>
            <a:r>
              <a:rPr lang="en-US" altLang="ko-KR" sz="3200" b="1" dirty="0">
                <a:latin typeface="Algerian" pitchFamily="82" charset="0"/>
                <a:ea typeface="Gulim" pitchFamily="34" charset="-127"/>
              </a:rPr>
              <a:t>Android S/W Stack – </a:t>
            </a:r>
            <a:r>
              <a:rPr lang="en-US" altLang="ko-KR" sz="3200" b="1" dirty="0" smtClean="0">
                <a:latin typeface="Algerian" pitchFamily="82" charset="0"/>
                <a:ea typeface="Gulim" pitchFamily="34" charset="-127"/>
              </a:rPr>
              <a:t>application</a:t>
            </a:r>
            <a:endParaRPr lang="en-US" sz="3200" b="1" dirty="0">
              <a:latin typeface="Algerian" pitchFamily="8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00"/>
            <a:ext cx="9144001"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98700" y="2575609"/>
            <a:ext cx="5930900" cy="707886"/>
          </a:xfrm>
          <a:prstGeom prst="rect">
            <a:avLst/>
          </a:prstGeom>
        </p:spPr>
        <p:txBody>
          <a:bodyPr wrap="square">
            <a:spAutoFit/>
          </a:bodyPr>
          <a:lstStyle/>
          <a:p>
            <a:pPr marL="342900" indent="-342900">
              <a:buFont typeface="Wingdings" pitchFamily="2" charset="2"/>
              <a:buChar char="v"/>
            </a:pPr>
            <a:r>
              <a:rPr lang="en-US" sz="2000" b="1" dirty="0"/>
              <a:t>your application to be installed on this layer only.</a:t>
            </a:r>
          </a:p>
        </p:txBody>
      </p:sp>
      <p:sp>
        <p:nvSpPr>
          <p:cNvPr id="4" name="Rectangle 3"/>
          <p:cNvSpPr/>
          <p:nvPr/>
        </p:nvSpPr>
        <p:spPr>
          <a:xfrm>
            <a:off x="533400" y="3221940"/>
            <a:ext cx="7133107" cy="2923877"/>
          </a:xfrm>
          <a:prstGeom prst="rect">
            <a:avLst/>
          </a:prstGeom>
        </p:spPr>
        <p:txBody>
          <a:bodyPr wrap="none">
            <a:spAutoFit/>
          </a:bodyPr>
          <a:lstStyle/>
          <a:p>
            <a:pPr marL="285750" indent="-285750">
              <a:buFont typeface="Wingdings" pitchFamily="2" charset="2"/>
              <a:buChar char="v"/>
            </a:pPr>
            <a:r>
              <a:rPr lang="en-US" altLang="ko-KR" sz="2800" dirty="0">
                <a:ea typeface="Gulim" pitchFamily="34" charset="-127"/>
              </a:rPr>
              <a:t>Android provides a set of core applications:</a:t>
            </a:r>
          </a:p>
          <a:p>
            <a:r>
              <a:rPr lang="en-US" sz="2400" b="1" dirty="0" smtClean="0"/>
              <a:t>        Examples :</a:t>
            </a:r>
            <a:r>
              <a:rPr lang="en-US" sz="2400" dirty="0" smtClean="0"/>
              <a:t>- </a:t>
            </a:r>
          </a:p>
          <a:p>
            <a:pPr marL="2686050" lvl="5" indent="-400050">
              <a:buFont typeface="+mj-lt"/>
              <a:buAutoNum type="alphaLcPeriod"/>
            </a:pPr>
            <a:r>
              <a:rPr lang="en-US" sz="2000" dirty="0" smtClean="0"/>
              <a:t>Contacts </a:t>
            </a:r>
            <a:r>
              <a:rPr lang="en-US" sz="2000" dirty="0"/>
              <a:t>Books, </a:t>
            </a:r>
            <a:r>
              <a:rPr lang="en-US" sz="2000" dirty="0" smtClean="0"/>
              <a:t> </a:t>
            </a:r>
          </a:p>
          <a:p>
            <a:pPr marL="2686050" lvl="5" indent="-400050">
              <a:buFont typeface="+mj-lt"/>
              <a:buAutoNum type="alphaLcPeriod"/>
            </a:pPr>
            <a:r>
              <a:rPr lang="en-US" sz="2000" dirty="0" smtClean="0"/>
              <a:t>Browser</a:t>
            </a:r>
            <a:r>
              <a:rPr lang="en-US" sz="2000" dirty="0"/>
              <a:t>, </a:t>
            </a:r>
            <a:endParaRPr lang="en-US" sz="2000" dirty="0" smtClean="0"/>
          </a:p>
          <a:p>
            <a:pPr marL="2686050" lvl="5" indent="-400050">
              <a:buFont typeface="+mj-lt"/>
              <a:buAutoNum type="alphaLcPeriod"/>
            </a:pPr>
            <a:r>
              <a:rPr lang="en-US" sz="2000" dirty="0" smtClean="0"/>
              <a:t>Games </a:t>
            </a:r>
          </a:p>
          <a:p>
            <a:pPr marL="2628900" lvl="5" indent="-342900">
              <a:buFont typeface="+mj-lt"/>
              <a:buAutoNum type="alphaLcPeriod"/>
            </a:pPr>
            <a:r>
              <a:rPr lang="en-US" altLang="ko-KR" dirty="0" smtClean="0">
                <a:ea typeface="Gulim" pitchFamily="34" charset="-127"/>
              </a:rPr>
              <a:t> Email </a:t>
            </a:r>
            <a:r>
              <a:rPr lang="en-US" altLang="ko-KR" dirty="0">
                <a:ea typeface="Gulim" pitchFamily="34" charset="-127"/>
              </a:rPr>
              <a:t>Client</a:t>
            </a:r>
          </a:p>
          <a:p>
            <a:pPr marL="2628900" lvl="5" indent="-342900">
              <a:buFont typeface="+mj-lt"/>
              <a:buAutoNum type="alphaLcPeriod"/>
            </a:pPr>
            <a:r>
              <a:rPr lang="en-US" altLang="ko-KR" dirty="0" smtClean="0">
                <a:ea typeface="Gulim" pitchFamily="34" charset="-127"/>
              </a:rPr>
              <a:t> SMS </a:t>
            </a:r>
            <a:r>
              <a:rPr lang="en-US" altLang="ko-KR" dirty="0">
                <a:ea typeface="Gulim" pitchFamily="34" charset="-127"/>
              </a:rPr>
              <a:t>Program</a:t>
            </a:r>
          </a:p>
          <a:p>
            <a:pPr marL="2628900" lvl="5" indent="-342900">
              <a:buFont typeface="+mj-lt"/>
              <a:buAutoNum type="alphaLcPeriod"/>
            </a:pPr>
            <a:r>
              <a:rPr lang="en-US" altLang="ko-KR" dirty="0" smtClean="0">
                <a:ea typeface="Gulim" pitchFamily="34" charset="-127"/>
              </a:rPr>
              <a:t> Calendar</a:t>
            </a:r>
            <a:endParaRPr lang="en-US" altLang="ko-KR" dirty="0">
              <a:ea typeface="Gulim" pitchFamily="34" charset="-127"/>
            </a:endParaRPr>
          </a:p>
          <a:p>
            <a:pPr marL="4057650" lvl="8" indent="-400050">
              <a:buFont typeface="+mj-lt"/>
              <a:buAutoNum type="romanLcPeriod"/>
            </a:pPr>
            <a:endParaRPr lang="en-US" dirty="0"/>
          </a:p>
        </p:txBody>
      </p:sp>
      <p:sp>
        <p:nvSpPr>
          <p:cNvPr id="6" name="Rectangle 5"/>
          <p:cNvSpPr/>
          <p:nvPr/>
        </p:nvSpPr>
        <p:spPr>
          <a:xfrm>
            <a:off x="533400" y="6103828"/>
            <a:ext cx="7848600" cy="461665"/>
          </a:xfrm>
          <a:prstGeom prst="rect">
            <a:avLst/>
          </a:prstGeom>
        </p:spPr>
        <p:txBody>
          <a:bodyPr wrap="square">
            <a:spAutoFit/>
          </a:bodyPr>
          <a:lstStyle/>
          <a:p>
            <a:pPr marL="342900" indent="-342900">
              <a:buFont typeface="Wingdings" pitchFamily="2" charset="2"/>
              <a:buChar char="v"/>
            </a:pPr>
            <a:r>
              <a:rPr lang="en-US" sz="2400" dirty="0"/>
              <a:t>All applications are written using the Java language.</a:t>
            </a:r>
          </a:p>
        </p:txBody>
      </p:sp>
    </p:spTree>
    <p:extLst>
      <p:ext uri="{BB962C8B-B14F-4D97-AF65-F5344CB8AC3E}">
        <p14:creationId xmlns:p14="http://schemas.microsoft.com/office/powerpoint/2010/main" val="987490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305800" cy="609600"/>
          </a:xfrm>
        </p:spPr>
        <p:style>
          <a:lnRef idx="0">
            <a:scrgbClr r="0" g="0" b="0"/>
          </a:lnRef>
          <a:fillRef idx="1002">
            <a:schemeClr val="lt2"/>
          </a:fillRef>
          <a:effectRef idx="0">
            <a:scrgbClr r="0" g="0" b="0"/>
          </a:effectRef>
          <a:fontRef idx="major"/>
        </p:style>
        <p:txBody>
          <a:bodyPr>
            <a:noAutofit/>
          </a:bodyPr>
          <a:lstStyle/>
          <a:p>
            <a:r>
              <a:rPr lang="en-US" sz="4000" dirty="0">
                <a:latin typeface="Baskerville Old Face" pitchFamily="18" charset="0"/>
              </a:rPr>
              <a:t>Android S/W Stack – App Framework</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71600"/>
            <a:ext cx="9251950" cy="129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63106"/>
            <a:ext cx="7391400" cy="221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5257800"/>
            <a:ext cx="6629400" cy="1323439"/>
          </a:xfrm>
          <a:prstGeom prst="rect">
            <a:avLst/>
          </a:prstGeom>
          <a:noFill/>
        </p:spPr>
        <p:txBody>
          <a:bodyPr wrap="square" rtlCol="0">
            <a:spAutoFit/>
          </a:bodyPr>
          <a:lstStyle/>
          <a:p>
            <a:pPr marL="285750" indent="-285750">
              <a:buFont typeface="Wingdings" pitchFamily="2" charset="2"/>
              <a:buChar char="v"/>
            </a:pPr>
            <a:r>
              <a:rPr lang="en-US" sz="2000" b="1" dirty="0" smtClean="0"/>
              <a:t>Manages the basic function of android device</a:t>
            </a:r>
          </a:p>
          <a:p>
            <a:pPr marL="285750" indent="-285750">
              <a:buFont typeface="Wingdings" pitchFamily="2" charset="2"/>
              <a:buChar char="v"/>
            </a:pPr>
            <a:r>
              <a:rPr lang="en-US" sz="2000" dirty="0"/>
              <a:t> </a:t>
            </a:r>
            <a:r>
              <a:rPr lang="en-US" sz="2000" dirty="0" smtClean="0"/>
              <a:t>EX;-</a:t>
            </a:r>
          </a:p>
          <a:p>
            <a:pPr marL="1200150" lvl="2" indent="-285750">
              <a:buFont typeface="Wingdings" pitchFamily="2" charset="2"/>
              <a:buChar char="ü"/>
            </a:pPr>
            <a:r>
              <a:rPr lang="en-US" sz="2000" dirty="0" smtClean="0"/>
              <a:t> Resource Management</a:t>
            </a:r>
          </a:p>
          <a:p>
            <a:pPr marL="1200150" lvl="2" indent="-285750">
              <a:buFont typeface="Wingdings" pitchFamily="2" charset="2"/>
              <a:buChar char="ü"/>
            </a:pPr>
            <a:r>
              <a:rPr lang="en-US" sz="2000" dirty="0" smtClean="0"/>
              <a:t> Voice call Management</a:t>
            </a:r>
            <a:endParaRPr lang="en-US" sz="2000" dirty="0"/>
          </a:p>
        </p:txBody>
      </p:sp>
    </p:spTree>
    <p:extLst>
      <p:ext uri="{BB962C8B-B14F-4D97-AF65-F5344CB8AC3E}">
        <p14:creationId xmlns:p14="http://schemas.microsoft.com/office/powerpoint/2010/main" val="1578501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305800" cy="972312"/>
          </a:xfrm>
        </p:spPr>
        <p:txBody>
          <a:bodyPr>
            <a:noAutofit/>
          </a:bodyPr>
          <a:lstStyle/>
          <a:p>
            <a:r>
              <a:rPr lang="en-US" altLang="ko-KR" sz="4000" dirty="0">
                <a:latin typeface="Aharoni" pitchFamily="2" charset="-79"/>
                <a:ea typeface="Gulim" pitchFamily="34" charset="-127"/>
                <a:cs typeface="Aharoni" pitchFamily="2" charset="-79"/>
              </a:rPr>
              <a:t>Android S/W Stack – </a:t>
            </a:r>
            <a:br>
              <a:rPr lang="en-US" altLang="ko-KR" sz="4000" dirty="0">
                <a:latin typeface="Aharoni" pitchFamily="2" charset="-79"/>
                <a:ea typeface="Gulim" pitchFamily="34" charset="-127"/>
                <a:cs typeface="Aharoni" pitchFamily="2" charset="-79"/>
              </a:rPr>
            </a:br>
            <a:r>
              <a:rPr lang="en-US" altLang="ko-KR" sz="4000" dirty="0">
                <a:latin typeface="Aharoni" pitchFamily="2" charset="-79"/>
                <a:ea typeface="Gulim" pitchFamily="34" charset="-127"/>
                <a:cs typeface="Aharoni" pitchFamily="2" charset="-79"/>
              </a:rPr>
              <a:t>App Framework (</a:t>
            </a:r>
            <a:r>
              <a:rPr lang="en-US" altLang="ko-KR" sz="4000" dirty="0" err="1">
                <a:latin typeface="Aharoni" pitchFamily="2" charset="-79"/>
                <a:ea typeface="Gulim" pitchFamily="34" charset="-127"/>
                <a:cs typeface="Aharoni" pitchFamily="2" charset="-79"/>
              </a:rPr>
              <a:t>Cont</a:t>
            </a:r>
            <a:r>
              <a:rPr lang="en-US" altLang="ko-KR" sz="4000" dirty="0">
                <a:latin typeface="Aharoni" pitchFamily="2" charset="-79"/>
                <a:ea typeface="Gulim" pitchFamily="34" charset="-127"/>
                <a:cs typeface="Aharoni" pitchFamily="2" charset="-79"/>
              </a:rPr>
              <a:t>)</a:t>
            </a:r>
            <a:endParaRPr lang="en-US" sz="4000" dirty="0">
              <a:latin typeface="Aharoni" pitchFamily="2" charset="-79"/>
              <a:cs typeface="Aharoni" pitchFamily="2" charset="-79"/>
            </a:endParaRPr>
          </a:p>
        </p:txBody>
      </p:sp>
      <p:graphicFrame>
        <p:nvGraphicFramePr>
          <p:cNvPr id="4" name="Table 3"/>
          <p:cNvGraphicFramePr>
            <a:graphicFrameLocks noGrp="1"/>
          </p:cNvGraphicFramePr>
          <p:nvPr>
            <p:extLst>
              <p:ext uri="{D42A27DB-BD31-4B8C-83A1-F6EECF244321}">
                <p14:modId xmlns:p14="http://schemas.microsoft.com/office/powerpoint/2010/main" val="241181294"/>
              </p:ext>
            </p:extLst>
          </p:nvPr>
        </p:nvGraphicFramePr>
        <p:xfrm>
          <a:off x="0" y="2057400"/>
          <a:ext cx="9144000" cy="4648200"/>
        </p:xfrm>
        <a:graphic>
          <a:graphicData uri="http://schemas.openxmlformats.org/drawingml/2006/table">
            <a:tbl>
              <a:tblPr firstRow="1" bandRow="1">
                <a:tableStyleId>{5C22544A-7EE6-4342-B048-85BDC9FD1C3A}</a:tableStyleId>
              </a:tblPr>
              <a:tblGrid>
                <a:gridCol w="2438400"/>
                <a:gridCol w="6705600"/>
              </a:tblGrid>
              <a:tr h="370840">
                <a:tc>
                  <a:txBody>
                    <a:bodyPr/>
                    <a:lstStyle/>
                    <a:p>
                      <a:pPr algn="ctr"/>
                      <a:r>
                        <a:rPr lang="en-US" dirty="0" smtClean="0"/>
                        <a:t>Feature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cap="none" normalizeH="0" baseline="0" dirty="0" smtClean="0">
                          <a:ln>
                            <a:noFill/>
                          </a:ln>
                          <a:solidFill>
                            <a:schemeClr val="bg1"/>
                          </a:solidFill>
                          <a:effectLst/>
                          <a:latin typeface="Times New Roman" pitchFamily="18" charset="0"/>
                          <a:ea typeface="Gulim" pitchFamily="34" charset="-127"/>
                        </a:rPr>
                        <a:t>Role</a:t>
                      </a:r>
                      <a:endParaRPr kumimoji="0" lang="ko-KR" altLang="en-US" sz="1800" b="1" i="0" u="none" strike="noStrike" cap="none" normalizeH="0" baseline="0" dirty="0" smtClean="0">
                        <a:ln>
                          <a:noFill/>
                        </a:ln>
                        <a:solidFill>
                          <a:schemeClr val="bg1"/>
                        </a:solidFill>
                        <a:effectLst/>
                        <a:latin typeface="Times New Roman" pitchFamily="18" charset="0"/>
                        <a:ea typeface="Gulim" pitchFamily="34" charset="-127"/>
                      </a:endParaRPr>
                    </a:p>
                    <a:p>
                      <a:endParaRPr lang="en-US" dirty="0"/>
                    </a:p>
                  </a:txBody>
                  <a:tcPr/>
                </a:tc>
              </a:tr>
              <a:tr h="9601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View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System</a:t>
                      </a:r>
                      <a:endParaRPr kumimoji="0" lang="ko-KR" altLang="en-US" sz="1600" b="1" i="0" u="none" strike="noStrike" cap="none" normalizeH="0" baseline="0" dirty="0" smtClean="0">
                        <a:ln>
                          <a:noFill/>
                        </a:ln>
                        <a:solidFill>
                          <a:schemeClr val="accent1">
                            <a:lumMod val="75000"/>
                          </a:schemeClr>
                        </a:solidFill>
                        <a:effectLst/>
                        <a:latin typeface="Times New Roman" pitchFamily="18" charset="0"/>
                        <a:ea typeface="Gulim" pitchFamily="34" charset="-127"/>
                      </a:endParaRPr>
                    </a:p>
                    <a:p>
                      <a:pPr algn="l"/>
                      <a:endParaRPr lang="en-US" sz="1600" b="1" dirty="0">
                        <a:solidFill>
                          <a:schemeClr val="accent1">
                            <a:lumMod val="75000"/>
                          </a:schemeClr>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Used to build an application, including lists, grids, text</a:t>
                      </a:r>
                      <a:b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br>
                      <a:r>
                        <a:rPr kumimoji="0" lang="en-US" altLang="ko-KR" sz="1600" b="1" i="0" u="none" strike="noStrike" cap="none" normalizeH="0" baseline="0" dirty="0" smtClean="0">
                          <a:ln>
                            <a:noFill/>
                          </a:ln>
                          <a:solidFill>
                            <a:schemeClr val="accent1">
                              <a:lumMod val="75000"/>
                            </a:schemeClr>
                          </a:solidFill>
                          <a:effectLst/>
                          <a:latin typeface="Times New Roman" pitchFamily="18" charset="0"/>
                          <a:ea typeface="Gulim" pitchFamily="34" charset="-127"/>
                        </a:rPr>
                        <a:t>boxes, buttons, and embedded web browser</a:t>
                      </a:r>
                      <a:endParaRPr kumimoji="0" lang="ko-KR" altLang="en-US" sz="1600" b="1" i="0" u="none" strike="noStrike" cap="none" normalizeH="0" baseline="0" dirty="0" smtClean="0">
                        <a:ln>
                          <a:noFill/>
                        </a:ln>
                        <a:solidFill>
                          <a:schemeClr val="accent1">
                            <a:lumMod val="75000"/>
                          </a:schemeClr>
                        </a:solidFill>
                        <a:effectLst/>
                        <a:latin typeface="Times New Roman" pitchFamily="18" charset="0"/>
                        <a:ea typeface="Gulim" pitchFamily="34" charset="-127"/>
                      </a:endParaRPr>
                    </a:p>
                    <a:p>
                      <a:endParaRPr lang="en-US" sz="1600" b="1" dirty="0">
                        <a:solidFill>
                          <a:schemeClr val="accent1">
                            <a:lumMod val="75000"/>
                          </a:schemeClr>
                        </a:solidFill>
                      </a:endParaRPr>
                    </a:p>
                  </a:txBody>
                  <a:tcPr/>
                </a:tc>
              </a:tr>
              <a:tr h="609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Content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Provider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Enabling applications to access data from other </a:t>
                      </a:r>
                      <a:b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b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applications or to share their own data</a:t>
                      </a: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Resource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Providing access to non-code resources (localized string</a:t>
                      </a:r>
                      <a:b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b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 graphics, and layout files)</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Notification 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Enabling all applications to display customer alerts in the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status bar</a:t>
                      </a: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Activity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Manager</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Managing the activity lifecycle of applications and providing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rPr>
                        <a:t>a common navigation </a:t>
                      </a:r>
                      <a:r>
                        <a:rPr kumimoji="0" lang="en-US" altLang="ko-KR" sz="1600" b="1" i="0" u="none" strike="noStrike" kern="1200" cap="none" normalizeH="0" baseline="0" dirty="0" err="1" smtClean="0">
                          <a:ln>
                            <a:noFill/>
                          </a:ln>
                          <a:solidFill>
                            <a:schemeClr val="accent1">
                              <a:lumMod val="75000"/>
                            </a:schemeClr>
                          </a:solidFill>
                          <a:effectLst/>
                          <a:latin typeface="Times New Roman" pitchFamily="18" charset="0"/>
                          <a:ea typeface="Gulim" pitchFamily="34" charset="-127"/>
                          <a:cs typeface="+mn-cs"/>
                        </a:rPr>
                        <a:t>backstack</a:t>
                      </a:r>
                      <a:endParaRPr kumimoji="0" lang="ko-KR" altLang="en-US" sz="1600" b="1" i="0" u="none" strike="noStrike" kern="1200" cap="none" normalizeH="0" baseline="0" dirty="0" smtClean="0">
                        <a:ln>
                          <a:noFill/>
                        </a:ln>
                        <a:solidFill>
                          <a:schemeClr val="accent1">
                            <a:lumMod val="75000"/>
                          </a:schemeClr>
                        </a:solidFill>
                        <a:effectLst/>
                        <a:latin typeface="Times New Roman" pitchFamily="18" charset="0"/>
                        <a:ea typeface="Gulim"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kern="1200" cap="none" normalizeH="0" baseline="0" dirty="0">
                        <a:ln>
                          <a:noFill/>
                        </a:ln>
                        <a:solidFill>
                          <a:schemeClr val="accent1">
                            <a:lumMod val="75000"/>
                          </a:schemeClr>
                        </a:solidFill>
                        <a:effectLst/>
                        <a:latin typeface="Times New Roman" pitchFamily="18" charset="0"/>
                        <a:ea typeface="Gulim" pitchFamily="34" charset="-127"/>
                        <a:cs typeface="+mn-cs"/>
                      </a:endParaRPr>
                    </a:p>
                  </a:txBody>
                  <a:tcPr/>
                </a:tc>
              </a:tr>
            </a:tbl>
          </a:graphicData>
        </a:graphic>
      </p:graphicFrame>
    </p:spTree>
    <p:extLst>
      <p:ext uri="{BB962C8B-B14F-4D97-AF65-F5344CB8AC3E}">
        <p14:creationId xmlns:p14="http://schemas.microsoft.com/office/powerpoint/2010/main" val="364169543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a:bodyPr>
          <a:lstStyle/>
          <a:p>
            <a:r>
              <a:rPr lang="en-US" sz="4400" dirty="0">
                <a:latin typeface="Baskerville Old Face" pitchFamily="18" charset="0"/>
              </a:rPr>
              <a:t>Android S/W Stack - Libraries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05806"/>
            <a:ext cx="255270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47800"/>
            <a:ext cx="5638800" cy="264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4356100"/>
            <a:ext cx="8001000" cy="2862322"/>
          </a:xfrm>
          <a:prstGeom prst="rect">
            <a:avLst/>
          </a:prstGeom>
        </p:spPr>
        <p:txBody>
          <a:bodyPr wrap="square">
            <a:spAutoFit/>
          </a:bodyPr>
          <a:lstStyle/>
          <a:p>
            <a:pPr marL="342900" indent="-342900" algn="just">
              <a:buFont typeface="Wingdings" pitchFamily="2" charset="2"/>
              <a:buChar char="q"/>
            </a:pPr>
            <a:r>
              <a:rPr lang="en-US" sz="2000" dirty="0"/>
              <a:t>Including a set of C/C++ libraries used by components of the Android system </a:t>
            </a:r>
            <a:endParaRPr lang="en-US" sz="2000" dirty="0" smtClean="0"/>
          </a:p>
          <a:p>
            <a:pPr marL="342900" indent="-342900" algn="just">
              <a:buFont typeface="Wingdings" pitchFamily="2" charset="2"/>
              <a:buChar char="q"/>
            </a:pPr>
            <a:r>
              <a:rPr lang="en-US" sz="2000" dirty="0" smtClean="0"/>
              <a:t>Exposed </a:t>
            </a:r>
            <a:r>
              <a:rPr lang="en-US" sz="2000" dirty="0"/>
              <a:t>to developers through the Android application </a:t>
            </a:r>
            <a:r>
              <a:rPr lang="en-US" sz="2000" dirty="0" smtClean="0"/>
              <a:t>framework</a:t>
            </a:r>
          </a:p>
          <a:p>
            <a:pPr marL="342900" indent="-342900" algn="just">
              <a:buFont typeface="Wingdings" pitchFamily="2" charset="2"/>
              <a:buChar char="q"/>
            </a:pPr>
            <a:r>
              <a:rPr lang="en-US" sz="2000" dirty="0" smtClean="0"/>
              <a:t>libraries </a:t>
            </a:r>
            <a:r>
              <a:rPr lang="en-US" sz="2000" dirty="0"/>
              <a:t>to play and record audio and video, </a:t>
            </a:r>
            <a:r>
              <a:rPr lang="en-US" sz="2000" dirty="0" smtClean="0"/>
              <a:t> SSL </a:t>
            </a:r>
            <a:r>
              <a:rPr lang="en-US" sz="2000" dirty="0"/>
              <a:t>libraries responsible for Internet security etc. </a:t>
            </a:r>
            <a:endParaRPr lang="en-US" sz="2000" dirty="0" smtClean="0"/>
          </a:p>
          <a:p>
            <a:pPr marL="342900" indent="-342900" algn="just">
              <a:buFont typeface="Wingdings" pitchFamily="2" charset="2"/>
              <a:buChar char="q"/>
            </a:pPr>
            <a:r>
              <a:rPr lang="en-US" sz="2000" dirty="0"/>
              <a:t>A library called Surface Manager </a:t>
            </a:r>
            <a:r>
              <a:rPr lang="en-US" sz="2000" dirty="0" smtClean="0"/>
              <a:t> controls  access </a:t>
            </a:r>
            <a:r>
              <a:rPr lang="en-US" sz="2000" dirty="0"/>
              <a:t>to the display system and supports 2D and 3D.</a:t>
            </a:r>
          </a:p>
          <a:p>
            <a:pPr marL="342900" indent="-342900">
              <a:buFont typeface="Wingdings" pitchFamily="2" charset="2"/>
              <a:buChar char="q"/>
            </a:pPr>
            <a:endParaRPr lang="en-US" sz="2000" dirty="0"/>
          </a:p>
          <a:p>
            <a:pPr marL="342900" indent="-342900">
              <a:buFont typeface="Wingdings" pitchFamily="2" charset="2"/>
              <a:buChar char="q"/>
            </a:pPr>
            <a:endParaRPr lang="en-US" sz="2000" dirty="0"/>
          </a:p>
        </p:txBody>
      </p:sp>
    </p:spTree>
    <p:extLst>
      <p:ext uri="{BB962C8B-B14F-4D97-AF65-F5344CB8AC3E}">
        <p14:creationId xmlns:p14="http://schemas.microsoft.com/office/powerpoint/2010/main" val="323742950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S/W Stack - Libraries</a:t>
            </a:r>
          </a:p>
        </p:txBody>
      </p:sp>
      <p:graphicFrame>
        <p:nvGraphicFramePr>
          <p:cNvPr id="3" name="Table 2"/>
          <p:cNvGraphicFramePr>
            <a:graphicFrameLocks noGrp="1"/>
          </p:cNvGraphicFramePr>
          <p:nvPr>
            <p:extLst>
              <p:ext uri="{D42A27DB-BD31-4B8C-83A1-F6EECF244321}">
                <p14:modId xmlns:p14="http://schemas.microsoft.com/office/powerpoint/2010/main" val="169882968"/>
              </p:ext>
            </p:extLst>
          </p:nvPr>
        </p:nvGraphicFramePr>
        <p:xfrm>
          <a:off x="533400" y="2286000"/>
          <a:ext cx="7924800" cy="3227457"/>
        </p:xfrm>
        <a:graphic>
          <a:graphicData uri="http://schemas.openxmlformats.org/drawingml/2006/table">
            <a:tbl>
              <a:tblPr firstRow="1" bandRow="1">
                <a:tableStyleId>{5C22544A-7EE6-4342-B048-85BDC9FD1C3A}</a:tableStyleId>
              </a:tblPr>
              <a:tblGrid>
                <a:gridCol w="3372255"/>
                <a:gridCol w="4552545"/>
              </a:tblGrid>
              <a:tr h="436051">
                <a:tc>
                  <a:txBody>
                    <a:bodyPr/>
                    <a:lstStyle/>
                    <a:p>
                      <a:r>
                        <a:rPr lang="en-US" dirty="0" smtClean="0"/>
                        <a:t>Libraries</a:t>
                      </a:r>
                      <a:endParaRPr lang="en-US" dirty="0"/>
                    </a:p>
                  </a:txBody>
                  <a:tcPr/>
                </a:tc>
                <a:tc>
                  <a:txBody>
                    <a:bodyPr/>
                    <a:lstStyle/>
                    <a:p>
                      <a:r>
                        <a:rPr lang="en-US" dirty="0" smtClean="0"/>
                        <a:t>Explanation</a:t>
                      </a:r>
                    </a:p>
                  </a:txBody>
                  <a:tcPr/>
                </a:tc>
              </a:tr>
              <a:tr h="1075195">
                <a:tc>
                  <a:txBody>
                    <a:bodyPr/>
                    <a:lstStyle/>
                    <a:p>
                      <a:r>
                        <a:rPr lang="en-US" dirty="0" smtClean="0"/>
                        <a:t>SQLite</a:t>
                      </a:r>
                      <a:endParaRPr lang="en-US" dirty="0"/>
                    </a:p>
                  </a:txBody>
                  <a:tcPr/>
                </a:tc>
                <a:tc>
                  <a:txBody>
                    <a:bodyPr/>
                    <a:lstStyle/>
                    <a:p>
                      <a:r>
                        <a:rPr lang="en-US" dirty="0" smtClean="0"/>
                        <a:t>It</a:t>
                      </a:r>
                      <a:r>
                        <a:rPr lang="en-US" baseline="0" dirty="0" smtClean="0"/>
                        <a:t> is used to access data published by content providers &amp; includes SQLite DB management classes.</a:t>
                      </a:r>
                      <a:endParaRPr lang="en-US" dirty="0"/>
                    </a:p>
                  </a:txBody>
                  <a:tcPr/>
                </a:tc>
              </a:tr>
              <a:tr h="436051">
                <a:tc>
                  <a:txBody>
                    <a:bodyPr/>
                    <a:lstStyle/>
                    <a:p>
                      <a:r>
                        <a:rPr lang="en-US" dirty="0" smtClean="0"/>
                        <a:t>SSL</a:t>
                      </a:r>
                      <a:endParaRPr lang="en-US" dirty="0"/>
                    </a:p>
                  </a:txBody>
                  <a:tcPr/>
                </a:tc>
                <a:tc>
                  <a:txBody>
                    <a:bodyPr/>
                    <a:lstStyle/>
                    <a:p>
                      <a:r>
                        <a:rPr lang="en-US" dirty="0" smtClean="0"/>
                        <a:t>It is used</a:t>
                      </a:r>
                      <a:r>
                        <a:rPr lang="en-US" baseline="0" dirty="0" smtClean="0"/>
                        <a:t> to provide internet security.</a:t>
                      </a:r>
                      <a:endParaRPr lang="en-US" dirty="0"/>
                    </a:p>
                  </a:txBody>
                  <a:tcPr/>
                </a:tc>
              </a:tr>
              <a:tr h="436051">
                <a:tc>
                  <a:txBody>
                    <a:bodyPr/>
                    <a:lstStyle/>
                    <a:p>
                      <a:r>
                        <a:rPr lang="en-US" dirty="0" smtClean="0"/>
                        <a:t>OpenGL</a:t>
                      </a:r>
                      <a:endParaRPr lang="en-US" dirty="0"/>
                    </a:p>
                  </a:txBody>
                  <a:tcPr/>
                </a:tc>
                <a:tc>
                  <a:txBody>
                    <a:bodyPr/>
                    <a:lstStyle/>
                    <a:p>
                      <a:r>
                        <a:rPr lang="en-US" dirty="0" smtClean="0"/>
                        <a:t>It</a:t>
                      </a:r>
                      <a:r>
                        <a:rPr lang="en-US" baseline="0" dirty="0" smtClean="0"/>
                        <a:t> is used to provide java interface to the OpenGL/ES3D graphics rendering API.</a:t>
                      </a:r>
                      <a:endParaRPr lang="en-US" dirty="0"/>
                    </a:p>
                  </a:txBody>
                  <a:tcPr/>
                </a:tc>
              </a:tr>
              <a:tr h="436051">
                <a:tc>
                  <a:txBody>
                    <a:bodyPr/>
                    <a:lstStyle/>
                    <a:p>
                      <a:r>
                        <a:rPr lang="en-US" dirty="0" err="1" smtClean="0"/>
                        <a:t>Webkit</a:t>
                      </a:r>
                      <a:endParaRPr lang="en-US" dirty="0"/>
                    </a:p>
                  </a:txBody>
                  <a:tcPr/>
                </a:tc>
                <a:tc>
                  <a:txBody>
                    <a:bodyPr/>
                    <a:lstStyle/>
                    <a:p>
                      <a:r>
                        <a:rPr lang="en-US" dirty="0" smtClean="0"/>
                        <a:t>It is the browser engine used to display</a:t>
                      </a:r>
                      <a:r>
                        <a:rPr lang="en-US" baseline="0" dirty="0" smtClean="0"/>
                        <a:t> internet content or HTML content.</a:t>
                      </a:r>
                      <a:endParaRPr lang="en-US" dirty="0"/>
                    </a:p>
                  </a:txBody>
                  <a:tcPr/>
                </a:tc>
              </a:tr>
            </a:tbl>
          </a:graphicData>
        </a:graphic>
      </p:graphicFrame>
    </p:spTree>
    <p:extLst>
      <p:ext uri="{BB962C8B-B14F-4D97-AF65-F5344CB8AC3E}">
        <p14:creationId xmlns:p14="http://schemas.microsoft.com/office/powerpoint/2010/main" val="2008826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96112"/>
          </a:xfrm>
        </p:spPr>
        <p:txBody>
          <a:bodyPr/>
          <a:lstStyle/>
          <a:p>
            <a:r>
              <a:rPr lang="en-US" altLang="ko-KR" dirty="0">
                <a:ea typeface="Gulim" pitchFamily="34" charset="-127"/>
              </a:rPr>
              <a:t>Android S/W Stack - Runtime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92287"/>
            <a:ext cx="3200400"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779587"/>
            <a:ext cx="3792537" cy="169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27136" y="3465513"/>
            <a:ext cx="6088064" cy="3046988"/>
          </a:xfrm>
          <a:prstGeom prst="rect">
            <a:avLst/>
          </a:prstGeom>
        </p:spPr>
        <p:txBody>
          <a:bodyPr wrap="square">
            <a:spAutoFit/>
          </a:bodyPr>
          <a:lstStyle/>
          <a:p>
            <a:pPr marL="285750" indent="-285750">
              <a:buFont typeface="Wingdings" pitchFamily="2" charset="2"/>
              <a:buChar char="q"/>
            </a:pPr>
            <a:r>
              <a:rPr lang="en-US" sz="2400" b="1" dirty="0"/>
              <a:t>Core Libraries</a:t>
            </a:r>
          </a:p>
          <a:p>
            <a:pPr marL="285750" indent="-285750">
              <a:buFont typeface="Wingdings" pitchFamily="2" charset="2"/>
              <a:buChar char="Ø"/>
            </a:pPr>
            <a:r>
              <a:rPr lang="en-US" sz="2000" dirty="0" smtClean="0"/>
              <a:t>  Providing </a:t>
            </a:r>
            <a:r>
              <a:rPr lang="en-US" sz="2000" dirty="0"/>
              <a:t>most of the functionality available in the core libraries of the Java language</a:t>
            </a:r>
          </a:p>
          <a:p>
            <a:pPr marL="285750" indent="-285750">
              <a:buFont typeface="Wingdings" pitchFamily="2" charset="2"/>
              <a:buChar char="Ø"/>
            </a:pPr>
            <a:r>
              <a:rPr lang="en-US" sz="2000" dirty="0"/>
              <a:t>APIs</a:t>
            </a:r>
          </a:p>
          <a:p>
            <a:pPr marL="1200150" lvl="2" indent="-285750">
              <a:buFont typeface="Wingdings" pitchFamily="2" charset="2"/>
              <a:buChar char="ü"/>
            </a:pPr>
            <a:r>
              <a:rPr lang="en-US" dirty="0" smtClean="0"/>
              <a:t>Data Structures</a:t>
            </a:r>
          </a:p>
          <a:p>
            <a:pPr marL="1200150" lvl="2" indent="-285750">
              <a:buFont typeface="Wingdings" pitchFamily="2" charset="2"/>
              <a:buChar char="ü"/>
            </a:pPr>
            <a:r>
              <a:rPr lang="en-US" dirty="0"/>
              <a:t>Utilities</a:t>
            </a:r>
          </a:p>
          <a:p>
            <a:pPr marL="1200150" lvl="2" indent="-285750">
              <a:buFont typeface="Wingdings" pitchFamily="2" charset="2"/>
              <a:buChar char="ü"/>
            </a:pPr>
            <a:r>
              <a:rPr lang="en-US" dirty="0"/>
              <a:t>File Access</a:t>
            </a:r>
          </a:p>
          <a:p>
            <a:pPr marL="1200150" lvl="2" indent="-285750">
              <a:buFont typeface="Wingdings" pitchFamily="2" charset="2"/>
              <a:buChar char="ü"/>
            </a:pPr>
            <a:r>
              <a:rPr lang="en-US" dirty="0"/>
              <a:t>Network Access</a:t>
            </a:r>
          </a:p>
          <a:p>
            <a:pPr marL="1200150" lvl="2" indent="-285750">
              <a:buFont typeface="Wingdings" pitchFamily="2" charset="2"/>
              <a:buChar char="ü"/>
            </a:pPr>
            <a:r>
              <a:rPr lang="en-US" dirty="0"/>
              <a:t>Graphics</a:t>
            </a:r>
          </a:p>
          <a:p>
            <a:pPr marL="1200150" lvl="2" indent="-285750">
              <a:buFont typeface="Wingdings" pitchFamily="2" charset="2"/>
              <a:buChar char="ü"/>
            </a:pPr>
            <a:r>
              <a:rPr lang="en-US" dirty="0" err="1"/>
              <a:t>Etc</a:t>
            </a:r>
            <a:endParaRPr lang="en-US" dirty="0"/>
          </a:p>
        </p:txBody>
      </p:sp>
    </p:spTree>
    <p:extLst>
      <p:ext uri="{BB962C8B-B14F-4D97-AF65-F5344CB8AC3E}">
        <p14:creationId xmlns:p14="http://schemas.microsoft.com/office/powerpoint/2010/main" val="23117639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838200"/>
            <a:ext cx="6206330" cy="4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838200"/>
            <a:ext cx="8305800" cy="972312"/>
          </a:xfrm>
        </p:spPr>
        <p:txBody>
          <a:bodyPr>
            <a:noAutofit/>
          </a:bodyPr>
          <a:lstStyle/>
          <a:p>
            <a:r>
              <a:rPr lang="en-US" sz="3600" b="1" dirty="0">
                <a:latin typeface="Aharoni" pitchFamily="2" charset="-79"/>
                <a:ea typeface="ＭＳ Ｐゴシック" charset="-128"/>
                <a:cs typeface="Aharoni" pitchFamily="2" charset="-79"/>
              </a:rPr>
              <a:t>The </a:t>
            </a:r>
            <a:r>
              <a:rPr lang="en-US" sz="3600" b="1" dirty="0" err="1">
                <a:latin typeface="Aharoni" pitchFamily="2" charset="-79"/>
                <a:ea typeface="ＭＳ Ｐゴシック" charset="-128"/>
                <a:cs typeface="Aharoni" pitchFamily="2" charset="-79"/>
              </a:rPr>
              <a:t>Dalvik</a:t>
            </a:r>
            <a:r>
              <a:rPr lang="en-US" sz="3600" b="1" dirty="0">
                <a:latin typeface="Aharoni" pitchFamily="2" charset="-79"/>
                <a:ea typeface="ＭＳ Ｐゴシック" charset="-128"/>
                <a:cs typeface="Aharoni" pitchFamily="2" charset="-79"/>
              </a:rPr>
              <a:t> runtime is </a:t>
            </a:r>
            <a:r>
              <a:rPr lang="en-US" sz="3600" b="1" dirty="0" err="1">
                <a:latin typeface="Aharoni" pitchFamily="2" charset="-79"/>
                <a:ea typeface="ＭＳ Ｐゴシック" charset="-128"/>
                <a:cs typeface="Aharoni" pitchFamily="2" charset="-79"/>
              </a:rPr>
              <a:t>optimised</a:t>
            </a:r>
            <a:r>
              <a:rPr lang="en-US" sz="3600" b="1" dirty="0">
                <a:latin typeface="Aharoni" pitchFamily="2" charset="-79"/>
                <a:ea typeface="ＭＳ Ｐゴシック" charset="-128"/>
                <a:cs typeface="Aharoni" pitchFamily="2" charset="-79"/>
              </a:rPr>
              <a:t> for mobile applications</a:t>
            </a:r>
            <a:endParaRPr lang="en-US" sz="3600" b="1" dirty="0">
              <a:latin typeface="Aharoni" pitchFamily="2" charset="-79"/>
              <a:cs typeface="Aharoni" pitchFamily="2" charset="-79"/>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81413"/>
            <a:ext cx="6218237"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115318"/>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itchFamily="34" charset="-127"/>
              </a:rPr>
              <a:t>Android S/W Stack – Runtime (</a:t>
            </a:r>
            <a:r>
              <a:rPr lang="en-US" altLang="ko-KR" dirty="0" err="1">
                <a:ea typeface="Gulim" pitchFamily="34" charset="-127"/>
              </a:rPr>
              <a:t>Cont</a:t>
            </a:r>
            <a:r>
              <a:rPr lang="en-US" altLang="ko-KR" dirty="0">
                <a:ea typeface="Gulim" pitchFamily="34" charset="-127"/>
              </a:rPr>
              <a:t>) </a:t>
            </a:r>
            <a:endParaRPr lang="en-US" dirty="0"/>
          </a:p>
        </p:txBody>
      </p:sp>
      <p:sp>
        <p:nvSpPr>
          <p:cNvPr id="4" name="Rectangle 3"/>
          <p:cNvSpPr/>
          <p:nvPr/>
        </p:nvSpPr>
        <p:spPr>
          <a:xfrm>
            <a:off x="381000" y="2936557"/>
            <a:ext cx="8001000" cy="2308324"/>
          </a:xfrm>
          <a:prstGeom prst="rect">
            <a:avLst/>
          </a:prstGeom>
        </p:spPr>
        <p:txBody>
          <a:bodyPr wrap="square">
            <a:spAutoFit/>
          </a:bodyPr>
          <a:lstStyle/>
          <a:p>
            <a:pPr marL="342900" indent="-342900">
              <a:buFont typeface="Wingdings" pitchFamily="2" charset="2"/>
              <a:buChar char="v"/>
            </a:pPr>
            <a:r>
              <a:rPr lang="en-US" sz="2400" dirty="0"/>
              <a:t>Executing the </a:t>
            </a:r>
            <a:r>
              <a:rPr lang="en-US" sz="2400" dirty="0" err="1"/>
              <a:t>Dalvik</a:t>
            </a:r>
            <a:r>
              <a:rPr lang="en-US" sz="2400" dirty="0"/>
              <a:t> Executable (.</a:t>
            </a:r>
            <a:r>
              <a:rPr lang="en-US" sz="2400" dirty="0" err="1"/>
              <a:t>dex</a:t>
            </a:r>
            <a:r>
              <a:rPr lang="en-US" sz="2400" dirty="0"/>
              <a:t>) format</a:t>
            </a:r>
          </a:p>
          <a:p>
            <a:pPr marL="800100" lvl="1" indent="-342900">
              <a:buFont typeface="Wingdings" pitchFamily="2" charset="2"/>
              <a:buChar char="ü"/>
            </a:pPr>
            <a:r>
              <a:rPr lang="en-US" sz="2400" dirty="0" smtClean="0"/>
              <a:t>.</a:t>
            </a:r>
            <a:r>
              <a:rPr lang="en-US" sz="2400" dirty="0" err="1"/>
              <a:t>dex</a:t>
            </a:r>
            <a:r>
              <a:rPr lang="en-US" sz="2400" dirty="0"/>
              <a:t> format is optimized for minimal </a:t>
            </a:r>
            <a:r>
              <a:rPr lang="en-US" sz="2400" dirty="0" smtClean="0"/>
              <a:t>memory </a:t>
            </a:r>
            <a:r>
              <a:rPr lang="en-US" sz="2400" dirty="0"/>
              <a:t>footprint.</a:t>
            </a:r>
            <a:endParaRPr lang="en-US" sz="2400" dirty="0" smtClean="0"/>
          </a:p>
          <a:p>
            <a:pPr marL="800100" lvl="1" indent="-342900">
              <a:buFont typeface="Wingdings" pitchFamily="2" charset="2"/>
              <a:buChar char="ü"/>
            </a:pPr>
            <a:r>
              <a:rPr lang="en-US" sz="2400" i="1" dirty="0" smtClean="0"/>
              <a:t>Compilation</a:t>
            </a:r>
            <a:endParaRPr lang="en-US" sz="2400" i="1" dirty="0"/>
          </a:p>
          <a:p>
            <a:endParaRPr lang="en-US" sz="2400" dirty="0"/>
          </a:p>
          <a:p>
            <a:endParaRPr lang="en-US" sz="2400" dirty="0"/>
          </a:p>
        </p:txBody>
      </p:sp>
      <p:sp>
        <p:nvSpPr>
          <p:cNvPr id="5" name="Rectangle 4"/>
          <p:cNvSpPr/>
          <p:nvPr/>
        </p:nvSpPr>
        <p:spPr>
          <a:xfrm>
            <a:off x="674102" y="2362200"/>
            <a:ext cx="511709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itchFamily="2" charset="2"/>
              <a:buChar char="q"/>
            </a:pPr>
            <a:r>
              <a:rPr lang="en-US" sz="2400" b="1" dirty="0" err="1"/>
              <a:t>Dalvik</a:t>
            </a:r>
            <a:r>
              <a:rPr lang="en-US" sz="2400" b="1" dirty="0"/>
              <a:t> Virtual Machine (</a:t>
            </a:r>
            <a:r>
              <a:rPr lang="en-US" sz="2400" b="1" dirty="0" err="1"/>
              <a:t>Cont</a:t>
            </a:r>
            <a:r>
              <a:rPr lang="en-US" sz="2400" b="1" dirty="0"/>
              <a:t>)</a:t>
            </a:r>
          </a:p>
        </p:txBody>
      </p:sp>
      <p:pic>
        <p:nvPicPr>
          <p:cNvPr id="7"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02" y="4678014"/>
            <a:ext cx="6408737" cy="113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2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05800" cy="856488"/>
          </a:xfrm>
        </p:spPr>
        <p:txBody>
          <a:bodyPr>
            <a:normAutofit fontScale="90000"/>
          </a:bodyPr>
          <a:lstStyle/>
          <a:p>
            <a:r>
              <a:rPr lang="en-US" altLang="ko-KR" dirty="0">
                <a:ea typeface="Gulim" pitchFamily="34" charset="-127"/>
              </a:rPr>
              <a:t>Android S/W Stack – Linux Kernel</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100"/>
            <a:ext cx="93726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5900" y="5334000"/>
            <a:ext cx="8153400" cy="1323439"/>
          </a:xfrm>
          <a:prstGeom prst="rect">
            <a:avLst/>
          </a:prstGeom>
        </p:spPr>
        <p:txBody>
          <a:bodyPr wrap="square">
            <a:spAutoFit/>
          </a:bodyPr>
          <a:lstStyle/>
          <a:p>
            <a:pPr marL="285750" indent="-285750">
              <a:buFont typeface="Wingdings" pitchFamily="2" charset="2"/>
              <a:buChar char="q"/>
            </a:pPr>
            <a:r>
              <a:rPr lang="en-US" sz="2000" dirty="0"/>
              <a:t>The supplied device drivers include Display, Camera, Keypad, </a:t>
            </a:r>
            <a:r>
              <a:rPr lang="en-US" sz="2000" dirty="0" err="1"/>
              <a:t>WiFi</a:t>
            </a:r>
            <a:r>
              <a:rPr lang="en-US" sz="2000" dirty="0"/>
              <a:t>, Flash Memory, Audio, and IPC (</a:t>
            </a:r>
            <a:r>
              <a:rPr lang="en-US" sz="2000" dirty="0" err="1"/>
              <a:t>interprocess</a:t>
            </a:r>
            <a:r>
              <a:rPr lang="en-US" sz="2000" dirty="0"/>
              <a:t> communication).</a:t>
            </a:r>
          </a:p>
          <a:p>
            <a:pPr marL="285750" indent="-285750">
              <a:buFont typeface="Wingdings" pitchFamily="2" charset="2"/>
              <a:buChar char="q"/>
            </a:pPr>
            <a:r>
              <a:rPr lang="en-US" sz="2000" dirty="0"/>
              <a:t>Providing an abstraction layer between the H/W and the rest of the S/W stack </a:t>
            </a:r>
          </a:p>
        </p:txBody>
      </p:sp>
      <p:sp>
        <p:nvSpPr>
          <p:cNvPr id="4" name="Rectangle 3"/>
          <p:cNvSpPr/>
          <p:nvPr/>
        </p:nvSpPr>
        <p:spPr>
          <a:xfrm>
            <a:off x="215900" y="3699600"/>
            <a:ext cx="6565900" cy="1231106"/>
          </a:xfrm>
          <a:prstGeom prst="rect">
            <a:avLst/>
          </a:prstGeom>
        </p:spPr>
        <p:txBody>
          <a:bodyPr wrap="square">
            <a:spAutoFit/>
          </a:bodyPr>
          <a:lstStyle/>
          <a:p>
            <a:pPr marL="285750" indent="-285750">
              <a:buFont typeface="Wingdings" pitchFamily="2" charset="2"/>
              <a:buChar char="q"/>
            </a:pPr>
            <a:r>
              <a:rPr lang="en-US" sz="2000" dirty="0"/>
              <a:t>Relying on Linux Kernel 2.6 for core system services</a:t>
            </a:r>
          </a:p>
          <a:p>
            <a:pPr marL="1200150" lvl="2" indent="-285750">
              <a:buFont typeface="Wingdings" pitchFamily="2" charset="2"/>
              <a:buChar char="Ø"/>
            </a:pPr>
            <a:r>
              <a:rPr lang="en-US" dirty="0"/>
              <a:t>Memory and Process Management</a:t>
            </a:r>
          </a:p>
          <a:p>
            <a:pPr marL="1200150" lvl="2" indent="-285750">
              <a:buFont typeface="Wingdings" pitchFamily="2" charset="2"/>
              <a:buChar char="Ø"/>
            </a:pPr>
            <a:r>
              <a:rPr lang="en-US" dirty="0" smtClean="0"/>
              <a:t>Driver </a:t>
            </a:r>
            <a:r>
              <a:rPr lang="en-US" dirty="0"/>
              <a:t>Model</a:t>
            </a:r>
          </a:p>
          <a:p>
            <a:pPr marL="1200150" lvl="2" indent="-285750">
              <a:buFont typeface="Wingdings" pitchFamily="2" charset="2"/>
              <a:buChar char="Ø"/>
            </a:pPr>
            <a:r>
              <a:rPr lang="en-US" dirty="0"/>
              <a:t>Security</a:t>
            </a:r>
          </a:p>
        </p:txBody>
      </p:sp>
    </p:spTree>
    <p:extLst>
      <p:ext uri="{BB962C8B-B14F-4D97-AF65-F5344CB8AC3E}">
        <p14:creationId xmlns:p14="http://schemas.microsoft.com/office/powerpoint/2010/main" val="1229427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990599"/>
            <a:ext cx="9144000" cy="3581401"/>
          </a:xfrm>
          <a:effectLst>
            <a:softEdge rad="317500"/>
          </a:effectLst>
        </p:spPr>
        <p:style>
          <a:lnRef idx="2">
            <a:schemeClr val="accent4"/>
          </a:lnRef>
          <a:fillRef idx="1003">
            <a:schemeClr val="lt2"/>
          </a:fillRef>
          <a:effectRef idx="0">
            <a:schemeClr val="accent4"/>
          </a:effectRef>
          <a:fontRef idx="minor">
            <a:schemeClr val="dk1"/>
          </a:fontRef>
        </p:style>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t>Android</a:t>
            </a:r>
            <a:b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br>
            <a:r>
              <a:rPr lang="en-US" sz="5400" b="1" i="1" cap="none" spc="50" dirty="0" smtClean="0">
                <a:ln w="11430"/>
                <a:solidFill>
                  <a:srgbClr val="00B0F0"/>
                </a:solidFill>
                <a:effectLst>
                  <a:outerShdw blurRad="76200" dist="50800" dir="5400000" algn="tl" rotWithShape="0">
                    <a:srgbClr val="000000">
                      <a:alpha val="65000"/>
                    </a:srgbClr>
                  </a:outerShdw>
                </a:effectLst>
                <a:latin typeface="Algerian" pitchFamily="82" charset="0"/>
              </a:rPr>
              <a:t>Introduction</a:t>
            </a:r>
            <a:endParaRPr lang="en-US" sz="5400" b="1" i="1" cap="none" spc="50" dirty="0">
              <a:ln w="11430"/>
              <a:solidFill>
                <a:srgbClr val="00B0F0"/>
              </a:solidFill>
              <a:effectLst>
                <a:outerShdw blurRad="76200" dist="50800" dir="5400000" algn="tl" rotWithShape="0">
                  <a:srgbClr val="000000">
                    <a:alpha val="65000"/>
                  </a:srgbClr>
                </a:outerShdw>
              </a:effectLst>
              <a:latin typeface="Algerian" pitchFamily="82" charset="0"/>
            </a:endParaRPr>
          </a:p>
        </p:txBody>
      </p:sp>
      <p:sp>
        <p:nvSpPr>
          <p:cNvPr id="5" name="Rectangle 4"/>
          <p:cNvSpPr/>
          <p:nvPr/>
        </p:nvSpPr>
        <p:spPr>
          <a:xfrm>
            <a:off x="4479634" y="2967335"/>
            <a:ext cx="184731" cy="923330"/>
          </a:xfrm>
          <a:prstGeom prst="rect">
            <a:avLst/>
          </a:prstGeom>
          <a:noFill/>
        </p:spPr>
        <p:txBody>
          <a:bodyPr wrap="none" lIns="91440" tIns="45720" rIns="91440" bIns="45720">
            <a:spAutoFit/>
          </a:bodyPr>
          <a:lstStyle/>
          <a:p>
            <a:pPr algn="ct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02471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r>
              <a:rPr lang="en-US" dirty="0"/>
              <a:t>Creating a Project (1)</a:t>
            </a:r>
          </a:p>
        </p:txBody>
      </p:sp>
      <p:sp>
        <p:nvSpPr>
          <p:cNvPr id="4" name="Rectangle 3"/>
          <p:cNvSpPr/>
          <p:nvPr/>
        </p:nvSpPr>
        <p:spPr>
          <a:xfrm>
            <a:off x="914400" y="1563469"/>
            <a:ext cx="7391400" cy="1138773"/>
          </a:xfrm>
          <a:prstGeom prst="rect">
            <a:avLst/>
          </a:prstGeom>
        </p:spPr>
        <p:txBody>
          <a:bodyPr wrap="square">
            <a:spAutoFit/>
          </a:bodyPr>
          <a:lstStyle/>
          <a:p>
            <a:r>
              <a:rPr lang="en-US" sz="2000" b="1" dirty="0" smtClean="0"/>
              <a:t>STEPS</a:t>
            </a:r>
            <a:r>
              <a:rPr lang="en-US" sz="2800" b="1" dirty="0" smtClean="0"/>
              <a:t>(1</a:t>
            </a:r>
            <a:r>
              <a:rPr lang="en-US" sz="2000" b="1" dirty="0" smtClean="0"/>
              <a:t>):-</a:t>
            </a:r>
          </a:p>
          <a:p>
            <a:pPr marL="1714500" lvl="3" indent="-342900">
              <a:buFont typeface="Wingdings" pitchFamily="2" charset="2"/>
              <a:buChar char="Ø"/>
            </a:pPr>
            <a:r>
              <a:rPr lang="en-US" sz="2000" b="1" dirty="0" smtClean="0"/>
              <a:t>File </a:t>
            </a:r>
            <a:r>
              <a:rPr lang="en-US" sz="2000" b="1" dirty="0"/>
              <a:t>-&gt; New -&gt; Project</a:t>
            </a:r>
          </a:p>
          <a:p>
            <a:endParaRPr lang="en-US" sz="2000" b="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590800"/>
            <a:ext cx="8991601"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8754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r>
              <a:rPr lang="en-US" dirty="0"/>
              <a:t>Creating a Project (2)</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054" y="1371600"/>
            <a:ext cx="5683746"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054" y="4267200"/>
            <a:ext cx="5836145" cy="229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5113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r>
              <a:rPr lang="en-US" dirty="0"/>
              <a:t>Creating a Project </a:t>
            </a:r>
            <a:r>
              <a:rPr lang="en-US" dirty="0" smtClean="0"/>
              <a:t>(3)</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371600"/>
            <a:ext cx="7620000" cy="2832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343400"/>
            <a:ext cx="7620000" cy="2362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89933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r>
              <a:rPr lang="en-US" dirty="0"/>
              <a:t>Creating a Project </a:t>
            </a:r>
            <a:r>
              <a:rPr lang="en-US" dirty="0" smtClean="0"/>
              <a:t>(4)</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07418"/>
            <a:ext cx="8610600" cy="4690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2690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r>
              <a:rPr lang="en-US" dirty="0"/>
              <a:t>Project Components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4560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Components</a:t>
            </a:r>
          </a:p>
        </p:txBody>
      </p:sp>
      <p:sp>
        <p:nvSpPr>
          <p:cNvPr id="3" name="Rectangle 2"/>
          <p:cNvSpPr/>
          <p:nvPr/>
        </p:nvSpPr>
        <p:spPr>
          <a:xfrm>
            <a:off x="0" y="2136338"/>
            <a:ext cx="8610600" cy="3539430"/>
          </a:xfrm>
          <a:prstGeom prst="rect">
            <a:avLst/>
          </a:prstGeom>
        </p:spPr>
        <p:txBody>
          <a:bodyPr wrap="square">
            <a:spAutoFit/>
          </a:bodyPr>
          <a:lstStyle/>
          <a:p>
            <a:pPr marL="457200" indent="-457200">
              <a:buFont typeface="Wingdings" pitchFamily="2" charset="2"/>
              <a:buChar char="q"/>
            </a:pPr>
            <a:r>
              <a:rPr lang="en-US" sz="2800" b="1" dirty="0" err="1">
                <a:solidFill>
                  <a:schemeClr val="tx2">
                    <a:lumMod val="75000"/>
                  </a:schemeClr>
                </a:solidFill>
              </a:rPr>
              <a:t>src</a:t>
            </a:r>
            <a:r>
              <a:rPr lang="en-US" sz="2800" b="1" dirty="0">
                <a:solidFill>
                  <a:schemeClr val="tx2">
                    <a:lumMod val="75000"/>
                  </a:schemeClr>
                </a:solidFill>
              </a:rPr>
              <a:t> – your source code</a:t>
            </a:r>
          </a:p>
          <a:p>
            <a:pPr marL="457200" indent="-457200">
              <a:buFont typeface="Wingdings" pitchFamily="2" charset="2"/>
              <a:buChar char="q"/>
            </a:pPr>
            <a:r>
              <a:rPr lang="en-US" sz="2800" b="1" dirty="0">
                <a:solidFill>
                  <a:schemeClr val="tx2">
                    <a:lumMod val="75000"/>
                  </a:schemeClr>
                </a:solidFill>
              </a:rPr>
              <a:t>gen – auto-generated code (usually just R.java)</a:t>
            </a:r>
          </a:p>
          <a:p>
            <a:r>
              <a:rPr lang="en-US" sz="2800" b="1" dirty="0" smtClean="0">
                <a:solidFill>
                  <a:schemeClr val="tx2">
                    <a:lumMod val="75000"/>
                  </a:schemeClr>
                </a:solidFill>
              </a:rPr>
              <a:t>    Included </a:t>
            </a:r>
            <a:r>
              <a:rPr lang="en-US" sz="2800" b="1" dirty="0">
                <a:solidFill>
                  <a:schemeClr val="tx2">
                    <a:lumMod val="75000"/>
                  </a:schemeClr>
                </a:solidFill>
              </a:rPr>
              <a:t>libraries</a:t>
            </a:r>
          </a:p>
          <a:p>
            <a:pPr marL="457200" indent="-457200">
              <a:buFont typeface="Wingdings" pitchFamily="2" charset="2"/>
              <a:buChar char="q"/>
            </a:pPr>
            <a:r>
              <a:rPr lang="en-US" sz="2800" b="1" dirty="0">
                <a:solidFill>
                  <a:schemeClr val="tx2">
                    <a:lumMod val="75000"/>
                  </a:schemeClr>
                </a:solidFill>
              </a:rPr>
              <a:t>Resources</a:t>
            </a:r>
          </a:p>
          <a:p>
            <a:pPr marL="1828800" lvl="3" indent="-457200">
              <a:buFont typeface="Wingdings" pitchFamily="2" charset="2"/>
              <a:buChar char="Ø"/>
            </a:pPr>
            <a:r>
              <a:rPr lang="en-US" sz="2400" b="1" dirty="0" err="1">
                <a:solidFill>
                  <a:schemeClr val="tx2">
                    <a:lumMod val="75000"/>
                  </a:schemeClr>
                </a:solidFill>
              </a:rPr>
              <a:t>Drawables</a:t>
            </a:r>
            <a:r>
              <a:rPr lang="en-US" sz="2400" b="1" dirty="0">
                <a:solidFill>
                  <a:schemeClr val="tx2">
                    <a:lumMod val="75000"/>
                  </a:schemeClr>
                </a:solidFill>
              </a:rPr>
              <a:t> (like .</a:t>
            </a:r>
            <a:r>
              <a:rPr lang="en-US" sz="2400" b="1" dirty="0" err="1">
                <a:solidFill>
                  <a:schemeClr val="tx2">
                    <a:lumMod val="75000"/>
                  </a:schemeClr>
                </a:solidFill>
              </a:rPr>
              <a:t>png</a:t>
            </a:r>
            <a:r>
              <a:rPr lang="en-US" sz="2400" b="1" dirty="0">
                <a:solidFill>
                  <a:schemeClr val="tx2">
                    <a:lumMod val="75000"/>
                  </a:schemeClr>
                </a:solidFill>
              </a:rPr>
              <a:t> images)</a:t>
            </a:r>
          </a:p>
          <a:p>
            <a:pPr marL="1828800" lvl="3" indent="-457200">
              <a:buFont typeface="Wingdings" pitchFamily="2" charset="2"/>
              <a:buChar char="Ø"/>
            </a:pPr>
            <a:r>
              <a:rPr lang="en-US" sz="2400" b="1" dirty="0">
                <a:solidFill>
                  <a:schemeClr val="tx2">
                    <a:lumMod val="75000"/>
                  </a:schemeClr>
                </a:solidFill>
              </a:rPr>
              <a:t>Layouts</a:t>
            </a:r>
          </a:p>
          <a:p>
            <a:pPr marL="457200" indent="-457200">
              <a:buFont typeface="Wingdings" pitchFamily="2" charset="2"/>
              <a:buChar char="q"/>
            </a:pPr>
            <a:r>
              <a:rPr lang="en-US" sz="2800" b="1" dirty="0">
                <a:solidFill>
                  <a:schemeClr val="tx2">
                    <a:lumMod val="75000"/>
                  </a:schemeClr>
                </a:solidFill>
              </a:rPr>
              <a:t>Values (like strings</a:t>
            </a:r>
            <a:r>
              <a:rPr lang="en-US" sz="2800" b="1" dirty="0" smtClean="0">
                <a:solidFill>
                  <a:schemeClr val="tx2">
                    <a:lumMod val="75000"/>
                  </a:schemeClr>
                </a:solidFill>
              </a:rPr>
              <a:t>)</a:t>
            </a:r>
            <a:endParaRPr lang="en-US" sz="2800" b="1" dirty="0">
              <a:solidFill>
                <a:schemeClr val="tx2">
                  <a:lumMod val="75000"/>
                </a:schemeClr>
              </a:solidFill>
            </a:endParaRPr>
          </a:p>
          <a:p>
            <a:pPr marL="457200" indent="-457200">
              <a:buFont typeface="Wingdings" pitchFamily="2" charset="2"/>
              <a:buChar char="q"/>
            </a:pPr>
            <a:r>
              <a:rPr lang="en-US" sz="2800" b="1" dirty="0">
                <a:solidFill>
                  <a:schemeClr val="tx2">
                    <a:lumMod val="75000"/>
                  </a:schemeClr>
                </a:solidFill>
              </a:rPr>
              <a:t>Manifest file</a:t>
            </a:r>
          </a:p>
        </p:txBody>
      </p:sp>
    </p:spTree>
    <p:extLst>
      <p:ext uri="{BB962C8B-B14F-4D97-AF65-F5344CB8AC3E}">
        <p14:creationId xmlns:p14="http://schemas.microsoft.com/office/powerpoint/2010/main" val="23144970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6019800" cy="743712"/>
          </a:xfrm>
        </p:spPr>
        <p:txBody>
          <a:bodyPr>
            <a:normAutofit fontScale="90000"/>
          </a:bodyPr>
          <a:lstStyle/>
          <a:p>
            <a:r>
              <a:rPr lang="en-US" dirty="0"/>
              <a:t>The Main Activity File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76600"/>
            <a:ext cx="699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82700" y="1752600"/>
            <a:ext cx="6400800" cy="1015663"/>
          </a:xfrm>
          <a:prstGeom prst="rect">
            <a:avLst/>
          </a:prstGeom>
        </p:spPr>
        <p:txBody>
          <a:bodyPr wrap="square">
            <a:spAutoFit/>
          </a:bodyPr>
          <a:lstStyle/>
          <a:p>
            <a:pPr marL="342900" indent="-342900" algn="just">
              <a:buFont typeface="Wingdings" pitchFamily="2" charset="2"/>
              <a:buChar char="v"/>
            </a:pPr>
            <a:r>
              <a:rPr lang="en-US" sz="2000" dirty="0"/>
              <a:t>This is the actual application file which ultimately gets converted to a </a:t>
            </a:r>
            <a:r>
              <a:rPr lang="en-US" sz="2000" dirty="0" err="1"/>
              <a:t>Dalvik</a:t>
            </a:r>
            <a:r>
              <a:rPr lang="en-US" sz="2000" dirty="0"/>
              <a:t> executable and runs your application</a:t>
            </a:r>
          </a:p>
        </p:txBody>
      </p:sp>
    </p:spTree>
    <p:extLst>
      <p:ext uri="{BB962C8B-B14F-4D97-AF65-F5344CB8AC3E}">
        <p14:creationId xmlns:p14="http://schemas.microsoft.com/office/powerpoint/2010/main" val="40285555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pPr algn="ctr"/>
            <a:r>
              <a:rPr lang="en-US" dirty="0"/>
              <a:t>XML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924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267200"/>
            <a:ext cx="630078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600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a:t>
            </a:r>
          </a:p>
        </p:txBody>
      </p:sp>
      <p:sp>
        <p:nvSpPr>
          <p:cNvPr id="3" name="Rectangle 2"/>
          <p:cNvSpPr/>
          <p:nvPr/>
        </p:nvSpPr>
        <p:spPr>
          <a:xfrm>
            <a:off x="533400" y="2362200"/>
            <a:ext cx="7010400" cy="3539430"/>
          </a:xfrm>
          <a:prstGeom prst="rect">
            <a:avLst/>
          </a:prstGeom>
          <a:noFill/>
        </p:spPr>
        <p:txBody>
          <a:bodyPr wrap="square">
            <a:spAutoFit/>
          </a:bodyPr>
          <a:lstStyle/>
          <a:p>
            <a:pPr marL="342900" indent="-342900">
              <a:buFont typeface="Wingdings" pitchFamily="2" charset="2"/>
              <a:buChar char="q"/>
            </a:pPr>
            <a:r>
              <a:rPr lang="en-US" sz="2800" dirty="0">
                <a:solidFill>
                  <a:schemeClr val="tx2">
                    <a:lumMod val="75000"/>
                  </a:schemeClr>
                </a:solidFill>
              </a:rPr>
              <a:t>Used to define some of the resources</a:t>
            </a:r>
          </a:p>
          <a:p>
            <a:pPr marL="1714500" lvl="3" indent="-342900">
              <a:buFont typeface="Wingdings" pitchFamily="2" charset="2"/>
              <a:buChar char="Ø"/>
            </a:pPr>
            <a:r>
              <a:rPr lang="en-US" sz="2800" dirty="0">
                <a:solidFill>
                  <a:schemeClr val="tx2">
                    <a:lumMod val="75000"/>
                  </a:schemeClr>
                </a:solidFill>
              </a:rPr>
              <a:t>Layouts (UI)</a:t>
            </a:r>
          </a:p>
          <a:p>
            <a:pPr marL="1714500" lvl="3" indent="-342900">
              <a:buFont typeface="Wingdings" pitchFamily="2" charset="2"/>
              <a:buChar char="Ø"/>
            </a:pPr>
            <a:r>
              <a:rPr lang="en-US" sz="2800" dirty="0">
                <a:solidFill>
                  <a:schemeClr val="tx2">
                    <a:lumMod val="75000"/>
                  </a:schemeClr>
                </a:solidFill>
              </a:rPr>
              <a:t>Strings</a:t>
            </a:r>
          </a:p>
          <a:p>
            <a:pPr marL="342900" indent="-342900">
              <a:buFont typeface="Wingdings" pitchFamily="2" charset="2"/>
              <a:buChar char="q"/>
            </a:pPr>
            <a:r>
              <a:rPr lang="en-US" sz="2800" dirty="0">
                <a:solidFill>
                  <a:schemeClr val="tx2">
                    <a:lumMod val="75000"/>
                  </a:schemeClr>
                </a:solidFill>
              </a:rPr>
              <a:t>Manifest file</a:t>
            </a:r>
          </a:p>
          <a:p>
            <a:pPr marL="342900" indent="-342900">
              <a:buFont typeface="Wingdings" pitchFamily="2" charset="2"/>
              <a:buChar char="q"/>
            </a:pPr>
            <a:r>
              <a:rPr lang="en-US" sz="2800" dirty="0" smtClean="0">
                <a:solidFill>
                  <a:schemeClr val="tx2">
                    <a:lumMod val="75000"/>
                  </a:schemeClr>
                </a:solidFill>
              </a:rPr>
              <a:t>Separates </a:t>
            </a:r>
            <a:r>
              <a:rPr lang="en-US" sz="2800" dirty="0">
                <a:solidFill>
                  <a:schemeClr val="tx2">
                    <a:lumMod val="75000"/>
                  </a:schemeClr>
                </a:solidFill>
              </a:rPr>
              <a:t>the description of the layout from any actual code that controls it</a:t>
            </a:r>
          </a:p>
          <a:p>
            <a:pPr marL="342900" indent="-342900">
              <a:buFont typeface="Wingdings" pitchFamily="2" charset="2"/>
              <a:buChar char="q"/>
            </a:pPr>
            <a:r>
              <a:rPr lang="en-US" sz="2800" dirty="0">
                <a:solidFill>
                  <a:schemeClr val="tx2">
                    <a:lumMod val="75000"/>
                  </a:schemeClr>
                </a:solidFill>
              </a:rPr>
              <a:t>Can easily take a UI from one platform to another</a:t>
            </a:r>
          </a:p>
        </p:txBody>
      </p:sp>
    </p:spTree>
    <p:extLst>
      <p:ext uri="{BB962C8B-B14F-4D97-AF65-F5344CB8AC3E}">
        <p14:creationId xmlns:p14="http://schemas.microsoft.com/office/powerpoint/2010/main" val="36876665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Class</a:t>
            </a:r>
          </a:p>
        </p:txBody>
      </p:sp>
      <p:sp>
        <p:nvSpPr>
          <p:cNvPr id="3" name="Rectangle 2"/>
          <p:cNvSpPr/>
          <p:nvPr/>
        </p:nvSpPr>
        <p:spPr>
          <a:xfrm>
            <a:off x="304800" y="2136339"/>
            <a:ext cx="8839200" cy="3539430"/>
          </a:xfrm>
          <a:prstGeom prst="rect">
            <a:avLst/>
          </a:prstGeom>
        </p:spPr>
        <p:txBody>
          <a:bodyPr wrap="square">
            <a:spAutoFit/>
          </a:bodyPr>
          <a:lstStyle/>
          <a:p>
            <a:pPr marL="342900" indent="-342900">
              <a:buFont typeface="Wingdings" pitchFamily="2" charset="2"/>
              <a:buChar char="q"/>
            </a:pPr>
            <a:r>
              <a:rPr lang="en-US" sz="2800" dirty="0">
                <a:solidFill>
                  <a:schemeClr val="tx2">
                    <a:lumMod val="75000"/>
                  </a:schemeClr>
                </a:solidFill>
              </a:rPr>
              <a:t>Auto-generated: you shouldn’t edit it</a:t>
            </a:r>
          </a:p>
          <a:p>
            <a:pPr marL="342900" indent="-342900">
              <a:buFont typeface="Wingdings" pitchFamily="2" charset="2"/>
              <a:buChar char="q"/>
            </a:pPr>
            <a:r>
              <a:rPr lang="en-US" sz="2800" dirty="0">
                <a:solidFill>
                  <a:schemeClr val="tx2">
                    <a:lumMod val="75000"/>
                  </a:schemeClr>
                </a:solidFill>
              </a:rPr>
              <a:t>Contains IDs of the project resources</a:t>
            </a:r>
          </a:p>
          <a:p>
            <a:pPr marL="342900" indent="-342900">
              <a:buFont typeface="Wingdings" pitchFamily="2" charset="2"/>
              <a:buChar char="q"/>
            </a:pPr>
            <a:r>
              <a:rPr lang="en-US" sz="2800" dirty="0">
                <a:solidFill>
                  <a:schemeClr val="tx2">
                    <a:lumMod val="75000"/>
                  </a:schemeClr>
                </a:solidFill>
              </a:rPr>
              <a:t>Enforces good software engineering</a:t>
            </a:r>
          </a:p>
          <a:p>
            <a:pPr marL="342900" indent="-342900">
              <a:buFont typeface="Wingdings" pitchFamily="2" charset="2"/>
              <a:buChar char="q"/>
            </a:pPr>
            <a:r>
              <a:rPr lang="en-US" sz="2800" dirty="0">
                <a:solidFill>
                  <a:schemeClr val="tx2">
                    <a:lumMod val="75000"/>
                  </a:schemeClr>
                </a:solidFill>
              </a:rPr>
              <a:t>Use </a:t>
            </a:r>
            <a:r>
              <a:rPr lang="en-US" sz="2800" dirty="0" err="1">
                <a:solidFill>
                  <a:schemeClr val="tx2">
                    <a:lumMod val="75000"/>
                  </a:schemeClr>
                </a:solidFill>
              </a:rPr>
              <a:t>findViewById</a:t>
            </a:r>
            <a:r>
              <a:rPr lang="en-US" sz="2800" dirty="0">
                <a:solidFill>
                  <a:schemeClr val="tx2">
                    <a:lumMod val="75000"/>
                  </a:schemeClr>
                </a:solidFill>
              </a:rPr>
              <a:t> and Resources object to get access to the resources</a:t>
            </a:r>
          </a:p>
          <a:p>
            <a:pPr marL="1257300" lvl="2" indent="-342900">
              <a:buFont typeface="Wingdings" pitchFamily="2" charset="2"/>
              <a:buChar char="Ø"/>
            </a:pPr>
            <a:r>
              <a:rPr lang="en-US" sz="2800" dirty="0">
                <a:solidFill>
                  <a:schemeClr val="tx2">
                    <a:lumMod val="75000"/>
                  </a:schemeClr>
                </a:solidFill>
              </a:rPr>
              <a:t>Ex. Button b = (Button)</a:t>
            </a:r>
            <a:r>
              <a:rPr lang="en-US" sz="2800" dirty="0" err="1">
                <a:solidFill>
                  <a:schemeClr val="tx2">
                    <a:lumMod val="75000"/>
                  </a:schemeClr>
                </a:solidFill>
              </a:rPr>
              <a:t>findViewById</a:t>
            </a:r>
            <a:r>
              <a:rPr lang="en-US" sz="2800" dirty="0">
                <a:solidFill>
                  <a:schemeClr val="tx2">
                    <a:lumMod val="75000"/>
                  </a:schemeClr>
                </a:solidFill>
              </a:rPr>
              <a:t>(R.id.button1)</a:t>
            </a:r>
          </a:p>
          <a:p>
            <a:pPr marL="1257300" lvl="2" indent="-342900">
              <a:buFont typeface="Wingdings" pitchFamily="2" charset="2"/>
              <a:buChar char="Ø"/>
            </a:pPr>
            <a:r>
              <a:rPr lang="en-US" sz="2800" dirty="0">
                <a:solidFill>
                  <a:schemeClr val="tx2">
                    <a:lumMod val="75000"/>
                  </a:schemeClr>
                </a:solidFill>
              </a:rPr>
              <a:t>Ex. </a:t>
            </a:r>
            <a:r>
              <a:rPr lang="en-US" sz="2800" dirty="0" err="1">
                <a:solidFill>
                  <a:schemeClr val="tx2">
                    <a:lumMod val="75000"/>
                  </a:schemeClr>
                </a:solidFill>
              </a:rPr>
              <a:t>getResources</a:t>
            </a:r>
            <a:r>
              <a:rPr lang="en-US" sz="2800" dirty="0">
                <a:solidFill>
                  <a:schemeClr val="tx2">
                    <a:lumMod val="75000"/>
                  </a:schemeClr>
                </a:solidFill>
              </a:rPr>
              <a:t>().</a:t>
            </a:r>
            <a:r>
              <a:rPr lang="en-US" sz="2800" dirty="0" err="1">
                <a:solidFill>
                  <a:schemeClr val="tx2">
                    <a:lumMod val="75000"/>
                  </a:schemeClr>
                </a:solidFill>
              </a:rPr>
              <a:t>getString</a:t>
            </a:r>
            <a:r>
              <a:rPr lang="en-US" sz="2800" dirty="0">
                <a:solidFill>
                  <a:schemeClr val="tx2">
                    <a:lumMod val="75000"/>
                  </a:schemeClr>
                </a:solidFill>
              </a:rPr>
              <a:t>(</a:t>
            </a:r>
            <a:r>
              <a:rPr lang="en-US" sz="2800" dirty="0" err="1">
                <a:solidFill>
                  <a:schemeClr val="tx2">
                    <a:lumMod val="75000"/>
                  </a:schemeClr>
                </a:solidFill>
              </a:rPr>
              <a:t>R.string.hello</a:t>
            </a:r>
            <a:r>
              <a:rPr lang="en-US" sz="2800" dirty="0">
                <a:solidFill>
                  <a:schemeClr val="tx2">
                    <a:lumMod val="75000"/>
                  </a:schemeClr>
                </a:solidFill>
              </a:rPr>
              <a:t>));</a:t>
            </a:r>
          </a:p>
        </p:txBody>
      </p:sp>
    </p:spTree>
    <p:extLst>
      <p:ext uri="{BB962C8B-B14F-4D97-AF65-F5344CB8AC3E}">
        <p14:creationId xmlns:p14="http://schemas.microsoft.com/office/powerpoint/2010/main" val="2399276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D9EABBD9-8385-4138-A0C2-BD4592139CAE}" type="slidenum">
              <a:rPr lang="en-US" smtClean="0"/>
              <a:pPr/>
              <a:t>3</a:t>
            </a:fld>
            <a:endParaRPr lang="en-US" smtClean="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819400"/>
            <a:ext cx="9144000" cy="3263900"/>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a:xfrm>
            <a:off x="457200" y="914400"/>
            <a:ext cx="8229600" cy="1143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a:lstStyle/>
          <a:p>
            <a:pPr eaLnBrk="1" hangingPunct="1"/>
            <a:r>
              <a:rPr lang="en-US" dirty="0" smtClean="0"/>
              <a:t>What is Android?</a:t>
            </a:r>
          </a:p>
        </p:txBody>
      </p:sp>
      <p:sp>
        <p:nvSpPr>
          <p:cNvPr id="4102" name="Rectangle 3"/>
          <p:cNvSpPr>
            <a:spLocks noGrp="1" noChangeArrowheads="1"/>
          </p:cNvSpPr>
          <p:nvPr>
            <p:ph type="body" idx="1"/>
          </p:nvPr>
        </p:nvSpPr>
        <p:spPr>
          <a:xfrm>
            <a:off x="3429000" y="2844800"/>
            <a:ext cx="5181600" cy="2895600"/>
          </a:xfrm>
        </p:spPr>
        <p:txBody>
          <a:bodyPr>
            <a:noAutofit/>
          </a:bodyPr>
          <a:lstStyle/>
          <a:p>
            <a:pPr algn="ctr">
              <a:buFont typeface="Wingdings" pitchFamily="2" charset="2"/>
              <a:buChar char="v"/>
            </a:pPr>
            <a:r>
              <a:rPr lang="en-US" sz="3200" dirty="0" smtClean="0">
                <a:solidFill>
                  <a:schemeClr val="bg1"/>
                </a:solidFill>
              </a:rPr>
              <a:t>Android is a software stack for mobile devices that includes an operating system, middleware and key applications. </a:t>
            </a:r>
          </a:p>
        </p:txBody>
      </p:sp>
    </p:spTree>
    <p:extLst>
      <p:ext uri="{BB962C8B-B14F-4D97-AF65-F5344CB8AC3E}">
        <p14:creationId xmlns:p14="http://schemas.microsoft.com/office/powerpoint/2010/main" val="391451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Manifest File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610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4655235"/>
            <a:ext cx="7620000" cy="1631216"/>
          </a:xfrm>
          <a:prstGeom prst="rect">
            <a:avLst/>
          </a:prstGeom>
        </p:spPr>
        <p:txBody>
          <a:bodyPr wrap="square">
            <a:spAutoFit/>
          </a:bodyPr>
          <a:lstStyle/>
          <a:p>
            <a:pPr marL="342900" indent="-342900">
              <a:buFont typeface="Wingdings" pitchFamily="2" charset="2"/>
              <a:buChar char="q"/>
            </a:pPr>
            <a:r>
              <a:rPr lang="en-US" sz="2000" dirty="0" smtClean="0">
                <a:solidFill>
                  <a:schemeClr val="tx2">
                    <a:lumMod val="75000"/>
                  </a:schemeClr>
                </a:solidFill>
              </a:rPr>
              <a:t>You must </a:t>
            </a:r>
            <a:r>
              <a:rPr lang="en-US" sz="2000" dirty="0">
                <a:solidFill>
                  <a:schemeClr val="tx2">
                    <a:lumMod val="75000"/>
                  </a:schemeClr>
                </a:solidFill>
              </a:rPr>
              <a:t>declare all its components in a manifest file called </a:t>
            </a:r>
            <a:r>
              <a:rPr lang="en-US" sz="2000" dirty="0" smtClean="0">
                <a:solidFill>
                  <a:schemeClr val="tx2">
                    <a:lumMod val="75000"/>
                  </a:schemeClr>
                </a:solidFill>
              </a:rPr>
              <a:t>AndroidManifest.xml </a:t>
            </a:r>
            <a:r>
              <a:rPr lang="en-US" sz="2000" dirty="0">
                <a:solidFill>
                  <a:schemeClr val="tx2">
                    <a:lumMod val="75000"/>
                  </a:schemeClr>
                </a:solidFill>
              </a:rPr>
              <a:t>which </a:t>
            </a:r>
            <a:r>
              <a:rPr lang="en-US" sz="2000" dirty="0" smtClean="0">
                <a:solidFill>
                  <a:schemeClr val="tx2">
                    <a:lumMod val="75000"/>
                  </a:schemeClr>
                </a:solidFill>
              </a:rPr>
              <a:t>resides </a:t>
            </a:r>
            <a:r>
              <a:rPr lang="en-US" sz="2000" dirty="0">
                <a:solidFill>
                  <a:schemeClr val="tx2">
                    <a:lumMod val="75000"/>
                  </a:schemeClr>
                </a:solidFill>
              </a:rPr>
              <a:t>at the root of the application project directory. </a:t>
            </a:r>
            <a:endParaRPr lang="en-US" sz="2000" dirty="0" smtClean="0">
              <a:solidFill>
                <a:schemeClr val="tx2">
                  <a:lumMod val="75000"/>
                </a:schemeClr>
              </a:solidFill>
            </a:endParaRPr>
          </a:p>
          <a:p>
            <a:pPr marL="342900" indent="-342900">
              <a:buFont typeface="Wingdings" pitchFamily="2" charset="2"/>
              <a:buChar char="q"/>
            </a:pPr>
            <a:r>
              <a:rPr lang="en-US" sz="2000" dirty="0" smtClean="0">
                <a:solidFill>
                  <a:schemeClr val="tx2">
                    <a:lumMod val="75000"/>
                  </a:schemeClr>
                </a:solidFill>
              </a:rPr>
              <a:t>This </a:t>
            </a:r>
            <a:r>
              <a:rPr lang="en-US" sz="2000" dirty="0">
                <a:solidFill>
                  <a:schemeClr val="tx2">
                    <a:lumMod val="75000"/>
                  </a:schemeClr>
                </a:solidFill>
              </a:rPr>
              <a:t>file works as an interface between Android OS and your application, </a:t>
            </a:r>
          </a:p>
        </p:txBody>
      </p:sp>
    </p:spTree>
    <p:extLst>
      <p:ext uri="{BB962C8B-B14F-4D97-AF65-F5344CB8AC3E}">
        <p14:creationId xmlns:p14="http://schemas.microsoft.com/office/powerpoint/2010/main" val="4289722858"/>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19912"/>
          </a:xfrm>
        </p:spPr>
        <p:txBody>
          <a:bodyPr/>
          <a:lstStyle/>
          <a:p>
            <a:r>
              <a:rPr lang="en-US" dirty="0" smtClean="0"/>
              <a:t>Chat Application </a:t>
            </a:r>
            <a:endParaRPr lang="en-US" dirty="0"/>
          </a:p>
        </p:txBody>
      </p:sp>
      <p:sp>
        <p:nvSpPr>
          <p:cNvPr id="3" name="Rectangle 2"/>
          <p:cNvSpPr/>
          <p:nvPr/>
        </p:nvSpPr>
        <p:spPr>
          <a:xfrm>
            <a:off x="761999" y="1752599"/>
            <a:ext cx="3442033" cy="461665"/>
          </a:xfrm>
          <a:prstGeom prst="rect">
            <a:avLst/>
          </a:prstGeom>
          <a:solidFill>
            <a:schemeClr val="bg2">
              <a:lumMod val="90000"/>
            </a:schemeClr>
          </a:solidFill>
        </p:spPr>
        <p:txBody>
          <a:bodyPr wrap="none">
            <a:spAutoFit/>
          </a:bodyPr>
          <a:lstStyle/>
          <a:p>
            <a:r>
              <a:rPr lang="en-US" sz="2400" dirty="0">
                <a:solidFill>
                  <a:srgbClr val="FF0000"/>
                </a:solidFill>
              </a:rPr>
              <a:t>PROBLEM STATEMENT</a:t>
            </a:r>
          </a:p>
        </p:txBody>
      </p:sp>
      <p:sp>
        <p:nvSpPr>
          <p:cNvPr id="4" name="Rectangle 3"/>
          <p:cNvSpPr/>
          <p:nvPr/>
        </p:nvSpPr>
        <p:spPr>
          <a:xfrm>
            <a:off x="914400" y="2237601"/>
            <a:ext cx="7620000" cy="1323439"/>
          </a:xfrm>
          <a:prstGeom prst="rect">
            <a:avLst/>
          </a:prstGeom>
        </p:spPr>
        <p:txBody>
          <a:bodyPr wrap="square">
            <a:spAutoFit/>
          </a:bodyPr>
          <a:lstStyle/>
          <a:p>
            <a:r>
              <a:rPr lang="en-US" sz="2000" dirty="0"/>
              <a:t>People love to </a:t>
            </a:r>
            <a:r>
              <a:rPr lang="en-US" sz="2000" dirty="0" smtClean="0"/>
              <a:t>chat with their loved ones . </a:t>
            </a:r>
            <a:r>
              <a:rPr lang="en-US" sz="2000" dirty="0"/>
              <a:t>Whenever they get </a:t>
            </a:r>
            <a:r>
              <a:rPr lang="en-US" sz="2000" dirty="0" smtClean="0"/>
              <a:t>time, they love to talk with their  near  and dear ones. The most convenient way to communicate with each other in the modern age is through various online chat applications.</a:t>
            </a:r>
            <a:endParaRPr lang="en-US" sz="2000" dirty="0"/>
          </a:p>
        </p:txBody>
      </p:sp>
      <p:sp>
        <p:nvSpPr>
          <p:cNvPr id="5" name="Rectangle 4"/>
          <p:cNvSpPr/>
          <p:nvPr/>
        </p:nvSpPr>
        <p:spPr>
          <a:xfrm>
            <a:off x="1066800" y="3657600"/>
            <a:ext cx="5257800" cy="1231106"/>
          </a:xfrm>
          <a:prstGeom prst="rect">
            <a:avLst/>
          </a:prstGeom>
        </p:spPr>
        <p:txBody>
          <a:bodyPr wrap="square">
            <a:spAutoFit/>
          </a:bodyPr>
          <a:lstStyle/>
          <a:p>
            <a:r>
              <a:rPr lang="en-US" sz="2000" b="1" dirty="0"/>
              <a:t>There are lots of problem also arise :</a:t>
            </a:r>
            <a:r>
              <a:rPr lang="en-US" b="1" dirty="0"/>
              <a:t>-</a:t>
            </a:r>
            <a:endParaRPr lang="en-US" dirty="0"/>
          </a:p>
          <a:p>
            <a:pPr marL="285750" lvl="0" indent="-285750">
              <a:buFont typeface="Arial" pitchFamily="34" charset="0"/>
              <a:buChar char="•"/>
            </a:pPr>
            <a:r>
              <a:rPr lang="en-US" dirty="0"/>
              <a:t>No internet connection </a:t>
            </a:r>
          </a:p>
          <a:p>
            <a:pPr marL="285750" lvl="0" indent="-285750">
              <a:buFont typeface="Arial" pitchFamily="34" charset="0"/>
              <a:buChar char="•"/>
            </a:pPr>
            <a:r>
              <a:rPr lang="en-US" dirty="0" smtClean="0"/>
              <a:t>Privacy</a:t>
            </a:r>
          </a:p>
          <a:p>
            <a:pPr marL="285750" lvl="0" indent="-285750">
              <a:buFont typeface="Arial" pitchFamily="34" charset="0"/>
              <a:buChar char="•"/>
            </a:pPr>
            <a:r>
              <a:rPr lang="en-US" smtClean="0"/>
              <a:t>Security of Data</a:t>
            </a:r>
            <a:endParaRPr lang="en-US" dirty="0"/>
          </a:p>
        </p:txBody>
      </p:sp>
    </p:spTree>
    <p:extLst>
      <p:ext uri="{BB962C8B-B14F-4D97-AF65-F5344CB8AC3E}">
        <p14:creationId xmlns:p14="http://schemas.microsoft.com/office/powerpoint/2010/main" val="228127045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305800" cy="990600"/>
          </a:xfrm>
        </p:spPr>
        <p:txBody>
          <a:bodyPr>
            <a:noAutofit/>
          </a:bodyPr>
          <a:lstStyle/>
          <a:p>
            <a:pPr algn="ctr"/>
            <a:r>
              <a:rPr lang="en-US" sz="4000" b="1" u="sng" dirty="0"/>
              <a:t/>
            </a:r>
            <a:br>
              <a:rPr lang="en-US" sz="4000" b="1" u="sng" dirty="0"/>
            </a:br>
            <a:r>
              <a:rPr lang="en-US" sz="4000" b="1" u="sng" dirty="0"/>
              <a:t>ADVANTAGES OF THE PROPOSED SYSTEM</a:t>
            </a:r>
            <a:endParaRPr lang="en-US" sz="4000" u="sng" dirty="0"/>
          </a:p>
        </p:txBody>
      </p:sp>
      <p:sp>
        <p:nvSpPr>
          <p:cNvPr id="3" name="Rectangle 2"/>
          <p:cNvSpPr/>
          <p:nvPr/>
        </p:nvSpPr>
        <p:spPr>
          <a:xfrm>
            <a:off x="1143000" y="2413338"/>
            <a:ext cx="7086600" cy="3170099"/>
          </a:xfrm>
          <a:prstGeom prst="rect">
            <a:avLst/>
          </a:prstGeom>
        </p:spPr>
        <p:style>
          <a:lnRef idx="0">
            <a:scrgbClr r="0" g="0" b="0"/>
          </a:lnRef>
          <a:fillRef idx="1003">
            <a:schemeClr val="lt2"/>
          </a:fillRef>
          <a:effectRef idx="0">
            <a:scrgbClr r="0" g="0" b="0"/>
          </a:effectRef>
          <a:fontRef idx="major"/>
        </p:style>
        <p:txBody>
          <a:bodyPr wrap="square">
            <a:spAutoFit/>
          </a:bodyPr>
          <a:lstStyle/>
          <a:p>
            <a:pPr lvl="0"/>
            <a:endParaRPr lang="en-US" sz="2000" dirty="0" smtClean="0">
              <a:solidFill>
                <a:schemeClr val="accent1">
                  <a:lumMod val="75000"/>
                </a:schemeClr>
              </a:solidFill>
            </a:endParaRPr>
          </a:p>
          <a:p>
            <a:pPr marL="285750" lvl="0" indent="-285750">
              <a:buFont typeface="Wingdings" pitchFamily="2" charset="2"/>
              <a:buChar char="v"/>
            </a:pPr>
            <a:r>
              <a:rPr lang="en-US" sz="2000" dirty="0" smtClean="0">
                <a:solidFill>
                  <a:schemeClr val="accent1">
                    <a:lumMod val="75000"/>
                  </a:schemeClr>
                </a:solidFill>
              </a:rPr>
              <a:t>Communication </a:t>
            </a:r>
            <a:r>
              <a:rPr lang="en-US" sz="2000" dirty="0">
                <a:solidFill>
                  <a:schemeClr val="accent1">
                    <a:lumMod val="75000"/>
                  </a:schemeClr>
                </a:solidFill>
              </a:rPr>
              <a:t>made easy and efficient</a:t>
            </a:r>
            <a:r>
              <a:rPr lang="en-US" sz="2000" dirty="0" smtClean="0">
                <a:solidFill>
                  <a:schemeClr val="accent1">
                    <a:lumMod val="75000"/>
                  </a:schemeClr>
                </a:solidFill>
              </a:rPr>
              <a:t>.</a:t>
            </a:r>
          </a:p>
          <a:p>
            <a:pPr marL="285750" lvl="0" indent="-285750">
              <a:buFont typeface="Wingdings" pitchFamily="2" charset="2"/>
              <a:buChar char="v"/>
            </a:pPr>
            <a:endParaRPr lang="en-US" sz="2000" dirty="0">
              <a:solidFill>
                <a:schemeClr val="accent1">
                  <a:lumMod val="75000"/>
                </a:schemeClr>
              </a:solidFill>
            </a:endParaRPr>
          </a:p>
          <a:p>
            <a:pPr marL="285750" lvl="0" indent="-285750">
              <a:buFont typeface="Wingdings" pitchFamily="2" charset="2"/>
              <a:buChar char="v"/>
            </a:pPr>
            <a:r>
              <a:rPr lang="en-US" sz="2000" dirty="0" smtClean="0">
                <a:solidFill>
                  <a:schemeClr val="accent1">
                    <a:lumMod val="75000"/>
                  </a:schemeClr>
                </a:solidFill>
              </a:rPr>
              <a:t>Provide users a Platform to chat in a fast and easy way.</a:t>
            </a:r>
          </a:p>
          <a:p>
            <a:pPr lvl="0"/>
            <a:endParaRPr lang="en-US" sz="2000" dirty="0">
              <a:solidFill>
                <a:schemeClr val="accent1">
                  <a:lumMod val="75000"/>
                </a:schemeClr>
              </a:solidFill>
            </a:endParaRPr>
          </a:p>
          <a:p>
            <a:pPr marL="285750" lvl="0" indent="-285750">
              <a:buFont typeface="Wingdings" pitchFamily="2" charset="2"/>
              <a:buChar char="v"/>
            </a:pPr>
            <a:r>
              <a:rPr lang="en-US" sz="2000" dirty="0" smtClean="0">
                <a:solidFill>
                  <a:schemeClr val="accent1">
                    <a:lumMod val="75000"/>
                  </a:schemeClr>
                </a:solidFill>
              </a:rPr>
              <a:t>Allows user share information through a secured channel.</a:t>
            </a:r>
            <a:endParaRPr lang="en-US" sz="2000" dirty="0">
              <a:solidFill>
                <a:schemeClr val="accent1">
                  <a:lumMod val="75000"/>
                </a:schemeClr>
              </a:solidFill>
            </a:endParaRPr>
          </a:p>
          <a:p>
            <a:pPr marL="285750" lvl="0" indent="-285750">
              <a:buFont typeface="Wingdings" pitchFamily="2" charset="2"/>
              <a:buChar char="v"/>
            </a:pPr>
            <a:endParaRPr lang="en-US" sz="2000" dirty="0">
              <a:solidFill>
                <a:schemeClr val="accent1">
                  <a:lumMod val="75000"/>
                </a:schemeClr>
              </a:solidFill>
            </a:endParaRPr>
          </a:p>
          <a:p>
            <a:pPr marL="285750" lvl="0" indent="-285750">
              <a:buFont typeface="Wingdings" pitchFamily="2" charset="2"/>
              <a:buChar char="v"/>
            </a:pPr>
            <a:r>
              <a:rPr lang="en-US" sz="2000" dirty="0">
                <a:solidFill>
                  <a:schemeClr val="accent1">
                    <a:lumMod val="75000"/>
                  </a:schemeClr>
                </a:solidFill>
              </a:rPr>
              <a:t>Privacy of data.</a:t>
            </a:r>
          </a:p>
          <a:p>
            <a:pPr marL="285750" lvl="0" indent="-285750">
              <a:buFont typeface="Wingdings" pitchFamily="2" charset="2"/>
              <a:buChar char="v"/>
            </a:pPr>
            <a:endParaRPr lang="en-US" sz="2000" dirty="0">
              <a:solidFill>
                <a:schemeClr val="accent1">
                  <a:lumMod val="75000"/>
                </a:schemeClr>
              </a:solidFill>
            </a:endParaRPr>
          </a:p>
          <a:p>
            <a:pPr marL="285750" lvl="0" indent="-285750">
              <a:buFont typeface="Wingdings" pitchFamily="2" charset="2"/>
              <a:buChar char="v"/>
            </a:pPr>
            <a:r>
              <a:rPr lang="en-US" sz="2000" dirty="0">
                <a:solidFill>
                  <a:schemeClr val="accent1">
                    <a:lumMod val="75000"/>
                  </a:schemeClr>
                </a:solidFill>
              </a:rPr>
              <a:t>Secure means of </a:t>
            </a:r>
            <a:r>
              <a:rPr lang="en-US" sz="2000" dirty="0" smtClean="0">
                <a:solidFill>
                  <a:schemeClr val="accent1">
                    <a:lumMod val="75000"/>
                  </a:schemeClr>
                </a:solidFill>
              </a:rPr>
              <a:t>Communication.</a:t>
            </a:r>
            <a:endParaRPr lang="en-US" sz="2000" dirty="0">
              <a:solidFill>
                <a:schemeClr val="accent1">
                  <a:lumMod val="75000"/>
                </a:schemeClr>
              </a:solidFill>
            </a:endParaRPr>
          </a:p>
        </p:txBody>
      </p:sp>
    </p:spTree>
    <p:extLst>
      <p:ext uri="{BB962C8B-B14F-4D97-AF65-F5344CB8AC3E}">
        <p14:creationId xmlns:p14="http://schemas.microsoft.com/office/powerpoint/2010/main" val="45421643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fontScale="90000"/>
          </a:bodyPr>
          <a:lstStyle/>
          <a:p>
            <a:pPr algn="ctr"/>
            <a:r>
              <a:rPr lang="en-US" b="1" dirty="0"/>
              <a:t>INTRODUCTION</a:t>
            </a:r>
            <a:endParaRPr lang="en-US" dirty="0"/>
          </a:p>
        </p:txBody>
      </p:sp>
      <p:sp>
        <p:nvSpPr>
          <p:cNvPr id="3" name="Rectangle 2"/>
          <p:cNvSpPr/>
          <p:nvPr/>
        </p:nvSpPr>
        <p:spPr>
          <a:xfrm>
            <a:off x="1219200" y="1489988"/>
            <a:ext cx="6172200" cy="440120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dirty="0">
                <a:solidFill>
                  <a:schemeClr val="accent1">
                    <a:lumMod val="75000"/>
                  </a:schemeClr>
                </a:solidFill>
              </a:rPr>
              <a:t> </a:t>
            </a:r>
            <a:r>
              <a:rPr lang="en-US" sz="2000" dirty="0" smtClean="0">
                <a:solidFill>
                  <a:schemeClr val="accent1">
                    <a:lumMod val="75000"/>
                  </a:schemeClr>
                </a:solidFill>
              </a:rPr>
              <a:t>1. The </a:t>
            </a:r>
            <a:r>
              <a:rPr lang="en-US" sz="2000" dirty="0">
                <a:solidFill>
                  <a:schemeClr val="accent1">
                    <a:lumMod val="75000"/>
                  </a:schemeClr>
                </a:solidFill>
              </a:rPr>
              <a:t>phone should not lag each time any </a:t>
            </a:r>
            <a:r>
              <a:rPr lang="en-US" sz="2000" dirty="0" smtClean="0">
                <a:solidFill>
                  <a:schemeClr val="accent1">
                    <a:lumMod val="75000"/>
                  </a:schemeClr>
                </a:solidFill>
              </a:rPr>
              <a:t>member wish to chat with other member. </a:t>
            </a:r>
            <a:endParaRPr lang="en-US" sz="2000" dirty="0">
              <a:solidFill>
                <a:schemeClr val="accent1">
                  <a:lumMod val="75000"/>
                </a:schemeClr>
              </a:solidFill>
            </a:endParaRPr>
          </a:p>
          <a:p>
            <a:r>
              <a:rPr lang="en-US" sz="2000" dirty="0">
                <a:solidFill>
                  <a:schemeClr val="accent1">
                    <a:lumMod val="75000"/>
                  </a:schemeClr>
                </a:solidFill>
              </a:rPr>
              <a:t>2. The platform used must be Android only.</a:t>
            </a:r>
          </a:p>
          <a:p>
            <a:r>
              <a:rPr lang="en-US" sz="2000" dirty="0">
                <a:solidFill>
                  <a:schemeClr val="accent1">
                    <a:lumMod val="75000"/>
                  </a:schemeClr>
                </a:solidFill>
              </a:rPr>
              <a:t>3. All the </a:t>
            </a:r>
            <a:r>
              <a:rPr lang="en-US" sz="2000" dirty="0" smtClean="0">
                <a:solidFill>
                  <a:schemeClr val="accent1">
                    <a:lumMod val="75000"/>
                  </a:schemeClr>
                </a:solidFill>
              </a:rPr>
              <a:t>members information and their chat history must be stored </a:t>
            </a:r>
            <a:r>
              <a:rPr lang="en-US" sz="2000" dirty="0">
                <a:solidFill>
                  <a:schemeClr val="accent1">
                    <a:lumMod val="75000"/>
                  </a:schemeClr>
                </a:solidFill>
              </a:rPr>
              <a:t>must be stored in the database </a:t>
            </a:r>
            <a:r>
              <a:rPr lang="en-US" sz="2000" dirty="0" smtClean="0">
                <a:solidFill>
                  <a:schemeClr val="accent1">
                    <a:lumMod val="75000"/>
                  </a:schemeClr>
                </a:solidFill>
              </a:rPr>
              <a:t>and </a:t>
            </a:r>
            <a:r>
              <a:rPr lang="en-US" sz="2000" dirty="0">
                <a:solidFill>
                  <a:schemeClr val="accent1">
                    <a:lumMod val="75000"/>
                  </a:schemeClr>
                </a:solidFill>
              </a:rPr>
              <a:t>retrieved whenever asked for.</a:t>
            </a:r>
          </a:p>
          <a:p>
            <a:r>
              <a:rPr lang="en-US" sz="2000" dirty="0">
                <a:solidFill>
                  <a:schemeClr val="accent1">
                    <a:lumMod val="75000"/>
                  </a:schemeClr>
                </a:solidFill>
              </a:rPr>
              <a:t>4. The application must </a:t>
            </a:r>
            <a:r>
              <a:rPr lang="en-US" sz="2000" dirty="0" smtClean="0">
                <a:solidFill>
                  <a:schemeClr val="accent1">
                    <a:lumMod val="75000"/>
                  </a:schemeClr>
                </a:solidFill>
              </a:rPr>
              <a:t>have information about all the members. </a:t>
            </a:r>
            <a:endParaRPr lang="en-US" sz="2000" dirty="0">
              <a:solidFill>
                <a:schemeClr val="accent1">
                  <a:lumMod val="75000"/>
                </a:schemeClr>
              </a:solidFill>
            </a:endParaRPr>
          </a:p>
          <a:p>
            <a:r>
              <a:rPr lang="en-US" sz="2000" dirty="0">
                <a:solidFill>
                  <a:schemeClr val="accent1">
                    <a:lumMod val="75000"/>
                  </a:schemeClr>
                </a:solidFill>
              </a:rPr>
              <a:t>5</a:t>
            </a:r>
            <a:r>
              <a:rPr lang="en-US" sz="2000" dirty="0" smtClean="0">
                <a:solidFill>
                  <a:schemeClr val="accent1">
                    <a:lumMod val="75000"/>
                  </a:schemeClr>
                </a:solidFill>
              </a:rPr>
              <a:t>. </a:t>
            </a:r>
            <a:r>
              <a:rPr lang="en-US" sz="2000" dirty="0">
                <a:solidFill>
                  <a:schemeClr val="accent1">
                    <a:lumMod val="75000"/>
                  </a:schemeClr>
                </a:solidFill>
              </a:rPr>
              <a:t>The application must be user friendly enough for the user to understand it and operate it.</a:t>
            </a:r>
          </a:p>
          <a:p>
            <a:r>
              <a:rPr lang="en-US" sz="2000" dirty="0">
                <a:solidFill>
                  <a:schemeClr val="accent1">
                    <a:lumMod val="75000"/>
                  </a:schemeClr>
                </a:solidFill>
              </a:rPr>
              <a:t> 6</a:t>
            </a:r>
            <a:r>
              <a:rPr lang="en-US" sz="2000" dirty="0" smtClean="0">
                <a:solidFill>
                  <a:schemeClr val="accent1">
                    <a:lumMod val="75000"/>
                  </a:schemeClr>
                </a:solidFill>
              </a:rPr>
              <a:t>. The application must not need internet while displaying the pervious chat with any other member. </a:t>
            </a:r>
            <a:endParaRPr lang="en-US" sz="2000" dirty="0">
              <a:solidFill>
                <a:schemeClr val="accent1">
                  <a:lumMod val="75000"/>
                </a:schemeClr>
              </a:solidFill>
            </a:endParaRPr>
          </a:p>
          <a:p>
            <a:r>
              <a:rPr lang="en-US" sz="2000" dirty="0" smtClean="0">
                <a:solidFill>
                  <a:schemeClr val="accent1">
                    <a:lumMod val="75000"/>
                  </a:schemeClr>
                </a:solidFill>
              </a:rPr>
              <a:t>7. All Android Version above Kitkat must </a:t>
            </a:r>
            <a:r>
              <a:rPr lang="en-US" sz="2000" dirty="0">
                <a:solidFill>
                  <a:schemeClr val="accent1">
                    <a:lumMod val="75000"/>
                  </a:schemeClr>
                </a:solidFill>
              </a:rPr>
              <a:t>support the application. </a:t>
            </a:r>
          </a:p>
        </p:txBody>
      </p:sp>
    </p:spTree>
    <p:extLst>
      <p:ext uri="{BB962C8B-B14F-4D97-AF65-F5344CB8AC3E}">
        <p14:creationId xmlns:p14="http://schemas.microsoft.com/office/powerpoint/2010/main" val="2176032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0"/>
            <a:ext cx="8229600" cy="1143008"/>
          </a:xfrm>
        </p:spPr>
        <p:txBody>
          <a:bodyPr>
            <a:normAutofit fontScale="90000"/>
          </a:bodyPr>
          <a:lstStyle/>
          <a:p>
            <a:r>
              <a:rPr lang="en-US" dirty="0" smtClean="0"/>
              <a:t>HARDWARE AND SOFTWARE REQUIREMENTS</a:t>
            </a:r>
            <a:endParaRPr lang="en-IN" dirty="0"/>
          </a:p>
        </p:txBody>
      </p:sp>
      <p:sp>
        <p:nvSpPr>
          <p:cNvPr id="3" name="Content Placeholder 2"/>
          <p:cNvSpPr>
            <a:spLocks noGrp="1"/>
          </p:cNvSpPr>
          <p:nvPr>
            <p:ph idx="1"/>
          </p:nvPr>
        </p:nvSpPr>
        <p:spPr>
          <a:xfrm>
            <a:off x="457200" y="2143116"/>
            <a:ext cx="8472518" cy="4181484"/>
          </a:xfrm>
        </p:spPr>
        <p:txBody>
          <a:bodyPr>
            <a:normAutofit fontScale="92500" lnSpcReduction="10000"/>
          </a:bodyPr>
          <a:lstStyle/>
          <a:p>
            <a:pPr>
              <a:buNone/>
            </a:pPr>
            <a:r>
              <a:rPr lang="en-US" b="1" dirty="0" smtClean="0"/>
              <a:t>HARDWARE REQUIREMENTS:</a:t>
            </a:r>
            <a:endParaRPr lang="en-IN" dirty="0" smtClean="0"/>
          </a:p>
          <a:p>
            <a:pPr>
              <a:buNone/>
            </a:pPr>
            <a:r>
              <a:rPr lang="en-US" dirty="0" smtClean="0"/>
              <a:t>Processor             	 :          Intel i3 system/ Intel i5                           </a:t>
            </a:r>
            <a:endParaRPr lang="en-IN" dirty="0" smtClean="0"/>
          </a:p>
          <a:p>
            <a:pPr>
              <a:buNone/>
            </a:pPr>
            <a:r>
              <a:rPr lang="en-US" dirty="0" smtClean="0"/>
              <a:t>Processor Speed         :          2.1 GHz</a:t>
            </a:r>
            <a:endParaRPr lang="en-IN" dirty="0" smtClean="0"/>
          </a:p>
          <a:p>
            <a:pPr>
              <a:buNone/>
            </a:pPr>
            <a:r>
              <a:rPr lang="en-US" dirty="0" smtClean="0"/>
              <a:t>RAM                   	 :          </a:t>
            </a:r>
            <a:r>
              <a:rPr lang="en-US" dirty="0"/>
              <a:t>4</a:t>
            </a:r>
            <a:r>
              <a:rPr lang="en-US" dirty="0" smtClean="0"/>
              <a:t> GB RAM</a:t>
            </a:r>
            <a:endParaRPr lang="en-IN" dirty="0" smtClean="0"/>
          </a:p>
          <a:p>
            <a:pPr>
              <a:buNone/>
            </a:pPr>
            <a:r>
              <a:rPr lang="en-US" dirty="0" smtClean="0"/>
              <a:t>Hard Disk            	 :           1TB</a:t>
            </a:r>
          </a:p>
          <a:p>
            <a:pPr>
              <a:buNone/>
            </a:pPr>
            <a:endParaRPr lang="en-US" dirty="0" smtClean="0"/>
          </a:p>
          <a:p>
            <a:pPr>
              <a:buNone/>
            </a:pPr>
            <a:r>
              <a:rPr lang="en-US" b="1" dirty="0" smtClean="0"/>
              <a:t>SOFTWARE REQUIREMENTS:</a:t>
            </a:r>
          </a:p>
          <a:p>
            <a:pPr>
              <a:buNone/>
            </a:pPr>
            <a:r>
              <a:rPr lang="en-US" dirty="0" smtClean="0"/>
              <a:t>Operating System   :   Windows 7</a:t>
            </a:r>
            <a:endParaRPr lang="en-IN" dirty="0" smtClean="0"/>
          </a:p>
          <a:p>
            <a:pPr>
              <a:buNone/>
            </a:pPr>
            <a:r>
              <a:rPr lang="en-US" dirty="0" smtClean="0"/>
              <a:t>Database                  :   </a:t>
            </a:r>
            <a:r>
              <a:rPr lang="en-US" dirty="0" err="1" smtClean="0"/>
              <a:t>Sqlite</a:t>
            </a:r>
            <a:endParaRPr lang="en-IN" dirty="0" smtClean="0"/>
          </a:p>
          <a:p>
            <a:pPr>
              <a:buNone/>
            </a:pPr>
            <a:r>
              <a:rPr lang="en-US" dirty="0" smtClean="0"/>
              <a:t>IDE                           :   </a:t>
            </a:r>
            <a:r>
              <a:rPr lang="en-US" dirty="0"/>
              <a:t> ECLIPSE JUNO ,ANDROID STUDIO</a:t>
            </a:r>
            <a:endParaRPr lang="en-US" dirty="0" smtClean="0"/>
          </a:p>
          <a:p>
            <a:pPr>
              <a:buNone/>
            </a:pPr>
            <a:endParaRPr lang="en-IN" dirty="0" smtClean="0"/>
          </a:p>
          <a:p>
            <a:pPr>
              <a:buNone/>
            </a:pPr>
            <a:endParaRPr lang="en-IN" dirty="0" smtClean="0"/>
          </a:p>
        </p:txBody>
      </p:sp>
    </p:spTree>
    <p:extLst>
      <p:ext uri="{BB962C8B-B14F-4D97-AF65-F5344CB8AC3E}">
        <p14:creationId xmlns:p14="http://schemas.microsoft.com/office/powerpoint/2010/main" val="1438719515"/>
      </p:ext>
    </p:extLst>
  </p:cSld>
  <p:clrMapOvr>
    <a:masterClrMapping/>
  </p:clrMapOvr>
  <p:transition>
    <p:zoom dir="in"/>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743712"/>
          </a:xfrm>
        </p:spPr>
        <p:txBody>
          <a:bodyPr>
            <a:normAutofit/>
          </a:bodyPr>
          <a:lstStyle/>
          <a:p>
            <a:r>
              <a:rPr lang="en-US" sz="4400" b="1" u="sng" dirty="0">
                <a:latin typeface="Algerian" pitchFamily="82" charset="0"/>
              </a:rPr>
              <a:t> DATA FLOW DIAGRAM</a:t>
            </a:r>
            <a:endParaRPr lang="en-US" sz="4400" u="sng" dirty="0">
              <a:latin typeface="Algerian" pitchFamily="82" charset="0"/>
            </a:endParaRPr>
          </a:p>
        </p:txBody>
      </p:sp>
      <p:pic>
        <p:nvPicPr>
          <p:cNvPr id="3" name="Picture 2" descr="Description: C:\Users\Sintoo kumar\Desktop\D01.PNG"/>
          <p:cNvPicPr/>
          <p:nvPr/>
        </p:nvPicPr>
        <p:blipFill>
          <a:blip r:embed="rId2">
            <a:extLst>
              <a:ext uri="{28A0092B-C50C-407E-A947-70E740481C1C}">
                <a14:useLocalDpi xmlns:a14="http://schemas.microsoft.com/office/drawing/2010/main" val="0"/>
              </a:ext>
            </a:extLst>
          </a:blip>
          <a:srcRect/>
          <a:stretch>
            <a:fillRect/>
          </a:stretch>
        </p:blipFill>
        <p:spPr bwMode="auto">
          <a:xfrm>
            <a:off x="685799" y="2057400"/>
            <a:ext cx="8000999" cy="2286000"/>
          </a:xfrm>
          <a:prstGeom prst="rect">
            <a:avLst/>
          </a:prstGeom>
          <a:noFill/>
          <a:ln>
            <a:noFill/>
          </a:ln>
        </p:spPr>
      </p:pic>
      <p:sp>
        <p:nvSpPr>
          <p:cNvPr id="4" name="Rectangle 3"/>
          <p:cNvSpPr/>
          <p:nvPr/>
        </p:nvSpPr>
        <p:spPr>
          <a:xfrm>
            <a:off x="3124200" y="4528066"/>
            <a:ext cx="1893403" cy="369332"/>
          </a:xfrm>
          <a:prstGeom prst="rect">
            <a:avLst/>
          </a:prstGeom>
        </p:spPr>
        <p:txBody>
          <a:bodyPr wrap="none">
            <a:spAutoFit/>
          </a:bodyPr>
          <a:lstStyle/>
          <a:p>
            <a:r>
              <a:rPr lang="en-US" b="1" u="sng" dirty="0">
                <a:solidFill>
                  <a:schemeClr val="accent1">
                    <a:lumMod val="75000"/>
                  </a:schemeClr>
                </a:solidFill>
              </a:rPr>
              <a:t>O – LEVEL DFD </a:t>
            </a:r>
            <a:endParaRPr lang="en-US" u="sng" dirty="0">
              <a:solidFill>
                <a:schemeClr val="accent1">
                  <a:lumMod val="75000"/>
                </a:schemeClr>
              </a:solidFill>
            </a:endParaRPr>
          </a:p>
        </p:txBody>
      </p:sp>
      <p:sp>
        <p:nvSpPr>
          <p:cNvPr id="5" name="Flowchart: Process 4"/>
          <p:cNvSpPr/>
          <p:nvPr/>
        </p:nvSpPr>
        <p:spPr>
          <a:xfrm>
            <a:off x="5274733" y="3352800"/>
            <a:ext cx="1126067" cy="838200"/>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Account </a:t>
            </a:r>
          </a:p>
          <a:p>
            <a:pPr algn="ctr"/>
            <a:r>
              <a:rPr lang="en-IN" dirty="0" smtClean="0"/>
              <a:t>Details</a:t>
            </a:r>
          </a:p>
        </p:txBody>
      </p:sp>
      <p:sp>
        <p:nvSpPr>
          <p:cNvPr id="7" name="Rectangle 6"/>
          <p:cNvSpPr/>
          <p:nvPr/>
        </p:nvSpPr>
        <p:spPr>
          <a:xfrm>
            <a:off x="2971800" y="3352800"/>
            <a:ext cx="838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User</a:t>
            </a:r>
            <a:endParaRPr lang="en-IN" dirty="0"/>
          </a:p>
        </p:txBody>
      </p:sp>
      <p:sp>
        <p:nvSpPr>
          <p:cNvPr id="8" name="Rectangle 7"/>
          <p:cNvSpPr/>
          <p:nvPr/>
        </p:nvSpPr>
        <p:spPr>
          <a:xfrm>
            <a:off x="7543800" y="3352800"/>
            <a:ext cx="838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Chat Room</a:t>
            </a:r>
            <a:endParaRPr lang="en-IN" dirty="0"/>
          </a:p>
        </p:txBody>
      </p:sp>
    </p:spTree>
    <p:extLst>
      <p:ext uri="{BB962C8B-B14F-4D97-AF65-F5344CB8AC3E}">
        <p14:creationId xmlns:p14="http://schemas.microsoft.com/office/powerpoint/2010/main" val="38024198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SHOTS</a:t>
            </a:r>
          </a:p>
        </p:txBody>
      </p:sp>
      <p:sp>
        <p:nvSpPr>
          <p:cNvPr id="4" name="TextBox 3"/>
          <p:cNvSpPr txBox="1"/>
          <p:nvPr/>
        </p:nvSpPr>
        <p:spPr>
          <a:xfrm>
            <a:off x="838200" y="2042636"/>
            <a:ext cx="1709571" cy="400110"/>
          </a:xfrm>
          <a:prstGeom prst="rect">
            <a:avLst/>
          </a:prstGeom>
          <a:noFill/>
        </p:spPr>
        <p:txBody>
          <a:bodyPr wrap="none" rtlCol="0">
            <a:spAutoFit/>
          </a:bodyPr>
          <a:lstStyle/>
          <a:p>
            <a:pPr>
              <a:buNone/>
            </a:pPr>
            <a:r>
              <a:rPr lang="en-US" sz="2000" dirty="0" smtClean="0">
                <a:solidFill>
                  <a:srgbClr val="FF0000"/>
                </a:solidFill>
              </a:rPr>
              <a:t>Splash Screen</a:t>
            </a:r>
            <a:endParaRPr lang="en-IN" sz="2000" dirty="0">
              <a:solidFill>
                <a:srgbClr val="FF0000"/>
              </a:solidFill>
            </a:endParaRPr>
          </a:p>
        </p:txBody>
      </p:sp>
      <p:sp>
        <p:nvSpPr>
          <p:cNvPr id="5" name="AutoShape 2" descr="blob:https://web.whatsapp.com/9af39c30-dfc8-4ff7-af05-51fb0e870da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b:https://web.whatsapp.com/9af39c30-dfc8-4ff7-af05-51fb0e870da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3" name="Picture 5" descr="C:\Users\Varun\Desktop\inde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6667" y="2442746"/>
            <a:ext cx="2286000" cy="348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69300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7772400" cy="819912"/>
          </a:xfrm>
        </p:spPr>
        <p:txBody>
          <a:bodyPr/>
          <a:lstStyle/>
          <a:p>
            <a:pPr algn="ctr"/>
            <a:r>
              <a:rPr lang="en-US" u="sng" dirty="0" smtClean="0"/>
              <a:t>Account Selection</a:t>
            </a:r>
            <a:endParaRPr lang="en-US" u="sng" dirty="0"/>
          </a:p>
        </p:txBody>
      </p:sp>
      <p:pic>
        <p:nvPicPr>
          <p:cNvPr id="3074" name="Picture 2" descr="C:\Users\Varun\Desktop\index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1828800"/>
            <a:ext cx="2667000" cy="474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96112"/>
          </a:xfrm>
        </p:spPr>
        <p:txBody>
          <a:bodyPr/>
          <a:lstStyle/>
          <a:p>
            <a:pPr algn="ctr"/>
            <a:r>
              <a:rPr lang="en-US" u="sng" dirty="0" err="1" smtClean="0"/>
              <a:t>SignUp</a:t>
            </a:r>
            <a:r>
              <a:rPr lang="en-US" u="sng" dirty="0" smtClean="0"/>
              <a:t> Page</a:t>
            </a:r>
            <a:endParaRPr lang="en-US" u="sng" dirty="0"/>
          </a:p>
        </p:txBody>
      </p:sp>
      <p:pic>
        <p:nvPicPr>
          <p:cNvPr id="4098" name="Picture 2" descr="C:\Users\Varun\Desktop\inde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2133600"/>
            <a:ext cx="24860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940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96112"/>
          </a:xfrm>
        </p:spPr>
        <p:txBody>
          <a:bodyPr/>
          <a:lstStyle/>
          <a:p>
            <a:pPr algn="ctr"/>
            <a:r>
              <a:rPr lang="en-US" u="sng" dirty="0" smtClean="0"/>
              <a:t>Main Page(Chat Room)</a:t>
            </a:r>
            <a:endParaRPr lang="en-US" u="sng" dirty="0"/>
          </a:p>
        </p:txBody>
      </p:sp>
      <p:pic>
        <p:nvPicPr>
          <p:cNvPr id="5122" name="Picture 2" descr="C:\Users\Varun\Desktop\inde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0" y="1905000"/>
            <a:ext cx="2590800" cy="460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93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 y="990600"/>
            <a:ext cx="9144000" cy="137159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1002">
            <a:schemeClr val="lt2"/>
          </a:fillRef>
          <a:effectRef idx="0">
            <a:scrgbClr r="0" g="0" b="0"/>
          </a:effectRef>
          <a:fontRef idx="major"/>
        </p:style>
        <p:txBody>
          <a:bodyPr>
            <a:scene3d>
              <a:camera prst="orthographicFront"/>
              <a:lightRig rig="freezing" dir="t">
                <a:rot lat="0" lon="0" rev="5640000"/>
              </a:lightRig>
            </a:scene3d>
            <a:sp3d prstMaterial="flat">
              <a:contourClr>
                <a:schemeClr val="tx2"/>
              </a:contourClr>
            </a:sp3d>
          </a:bodyPr>
          <a:lstStyle/>
          <a:p>
            <a:pPr algn="ctr"/>
            <a:r>
              <a:rPr lang="en-US" dirty="0"/>
              <a:t>What is Android?</a:t>
            </a:r>
          </a:p>
        </p:txBody>
      </p:sp>
      <p:sp>
        <p:nvSpPr>
          <p:cNvPr id="3" name="Rectangle 2"/>
          <p:cNvSpPr/>
          <p:nvPr/>
        </p:nvSpPr>
        <p:spPr>
          <a:xfrm>
            <a:off x="533400" y="2667000"/>
            <a:ext cx="7924800" cy="3139321"/>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dirty="0" smtClean="0"/>
              <a:t>A </a:t>
            </a:r>
            <a:r>
              <a:rPr lang="en-US" dirty="0"/>
              <a:t> </a:t>
            </a:r>
            <a:r>
              <a:rPr lang="en-US" dirty="0" smtClean="0"/>
              <a:t>platform independent operating system for mobile devices</a:t>
            </a:r>
          </a:p>
          <a:p>
            <a:endParaRPr lang="en-US" dirty="0" smtClean="0"/>
          </a:p>
          <a:p>
            <a:pPr marL="285750" indent="-285750">
              <a:buFont typeface="Wingdings" pitchFamily="2" charset="2"/>
              <a:buChar char="v"/>
            </a:pPr>
            <a:r>
              <a:rPr lang="en-US" dirty="0" smtClean="0"/>
              <a:t>Based on the Linux kernel</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Developed by Google and later the Open Handset Alliance (OHA)</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Allows writing managed code in the Java language</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Unveiling of the Android platform was announced on 5 November 2007 with the founding of OHA</a:t>
            </a:r>
          </a:p>
          <a:p>
            <a:endParaRPr lang="en-US" dirty="0"/>
          </a:p>
        </p:txBody>
      </p:sp>
    </p:spTree>
    <p:extLst>
      <p:ext uri="{BB962C8B-B14F-4D97-AF65-F5344CB8AC3E}">
        <p14:creationId xmlns:p14="http://schemas.microsoft.com/office/powerpoint/2010/main" val="726401462"/>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t>BIBLOGRAPHY</a:t>
            </a:r>
          </a:p>
        </p:txBody>
      </p:sp>
      <p:sp>
        <p:nvSpPr>
          <p:cNvPr id="3" name="Rectangle 2"/>
          <p:cNvSpPr/>
          <p:nvPr/>
        </p:nvSpPr>
        <p:spPr>
          <a:xfrm>
            <a:off x="304800" y="2209800"/>
            <a:ext cx="7010400" cy="2246769"/>
          </a:xfrm>
          <a:prstGeom prst="rect">
            <a:avLst/>
          </a:prstGeom>
        </p:spPr>
        <p:txBody>
          <a:bodyPr wrap="square">
            <a:spAutoFit/>
          </a:bodyPr>
          <a:lstStyle/>
          <a:p>
            <a:pPr marL="457200" lvl="0" indent="-457200">
              <a:buFont typeface="Wingdings" pitchFamily="2" charset="2"/>
              <a:buChar char="v"/>
            </a:pPr>
            <a:r>
              <a:rPr lang="en-US" sz="2800" dirty="0"/>
              <a:t>http://www.google.com</a:t>
            </a:r>
            <a:endParaRPr lang="en-IN" sz="2800" dirty="0"/>
          </a:p>
          <a:p>
            <a:pPr marL="457200" lvl="0" indent="-457200">
              <a:buFont typeface="Wingdings" pitchFamily="2" charset="2"/>
              <a:buChar char="v"/>
            </a:pPr>
            <a:r>
              <a:rPr lang="en-US" sz="2800" dirty="0"/>
              <a:t>http://www.youtube.com</a:t>
            </a:r>
            <a:endParaRPr lang="en-IN" sz="2800" dirty="0"/>
          </a:p>
          <a:p>
            <a:pPr marL="457200" lvl="0" indent="-457200">
              <a:buFont typeface="Wingdings" pitchFamily="2" charset="2"/>
              <a:buChar char="v"/>
            </a:pPr>
            <a:r>
              <a:rPr lang="en-US" sz="2800" dirty="0"/>
              <a:t>http://www.wikipedia.com</a:t>
            </a:r>
            <a:endParaRPr lang="en-IN" sz="2800" dirty="0"/>
          </a:p>
          <a:p>
            <a:pPr marL="457200" lvl="0" indent="-457200">
              <a:buFont typeface="Wingdings" pitchFamily="2" charset="2"/>
              <a:buChar char="v"/>
            </a:pPr>
            <a:r>
              <a:rPr lang="en-US" sz="2800" dirty="0"/>
              <a:t>http://www.microsoft.com</a:t>
            </a:r>
            <a:endParaRPr lang="en-IN" sz="2800" dirty="0"/>
          </a:p>
          <a:p>
            <a:pPr marL="457200" indent="-457200">
              <a:buFont typeface="Wingdings" pitchFamily="2" charset="2"/>
              <a:buChar char="v"/>
            </a:pPr>
            <a:endParaRPr lang="en-IN" sz="2800" dirty="0"/>
          </a:p>
        </p:txBody>
      </p:sp>
    </p:spTree>
    <p:extLst>
      <p:ext uri="{BB962C8B-B14F-4D97-AF65-F5344CB8AC3E}">
        <p14:creationId xmlns:p14="http://schemas.microsoft.com/office/powerpoint/2010/main" val="26782822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C:\Users\Sanoj\Pictures\Android\android-26-7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88640"/>
            <a:ext cx="8928992"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833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277112"/>
          </a:xfrm>
          <a:gradFill>
            <a:gsLst>
              <a:gs pos="0">
                <a:srgbClr val="5E9EFF"/>
              </a:gs>
              <a:gs pos="39999">
                <a:srgbClr val="85C2FF"/>
              </a:gs>
              <a:gs pos="70000">
                <a:srgbClr val="C4D6EB"/>
              </a:gs>
              <a:gs pos="100000">
                <a:srgbClr val="FFEBFA"/>
              </a:gs>
            </a:gsLst>
            <a:lin ang="8100000" scaled="0"/>
          </a:gradFill>
        </p:spPr>
        <p:txBody>
          <a:bodyPr>
            <a:normAutofit/>
          </a:bodyPr>
          <a:lstStyle/>
          <a:p>
            <a:pPr algn="ctr"/>
            <a:r>
              <a:rPr lang="en-US" dirty="0">
                <a:latin typeface="Algerian" pitchFamily="82" charset="0"/>
              </a:rPr>
              <a:t>History of Android</a:t>
            </a:r>
          </a:p>
        </p:txBody>
      </p:sp>
      <p:sp>
        <p:nvSpPr>
          <p:cNvPr id="3" name="Rectangle 2"/>
          <p:cNvSpPr/>
          <p:nvPr/>
        </p:nvSpPr>
        <p:spPr>
          <a:xfrm>
            <a:off x="546100" y="2333684"/>
            <a:ext cx="8216900" cy="4524315"/>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dirty="0" smtClean="0"/>
              <a:t>Google acquired the startup company Android Inc. in 2005 to start the development of the Android Platform. The key players at Android Inc. included Andy Rubin, Rich Miner, Nick Sears, and Chris White.</a:t>
            </a:r>
          </a:p>
          <a:p>
            <a:endParaRPr lang="en-US" dirty="0" smtClean="0"/>
          </a:p>
          <a:p>
            <a:pPr marL="285750" indent="-285750">
              <a:buFont typeface="Wingdings" pitchFamily="2" charset="2"/>
              <a:buChar char="v"/>
            </a:pPr>
            <a:r>
              <a:rPr lang="en-US" dirty="0" smtClean="0"/>
              <a:t>In late 2007, a group of industry leaders came together around the Android Platform to form the Open Handset Alliance.</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The Android SDK was first issued as an “early look” release in November 2007. </a:t>
            </a:r>
          </a:p>
          <a:p>
            <a:pPr marL="285750" indent="-285750">
              <a:buFont typeface="Wingdings" pitchFamily="2" charset="2"/>
              <a:buChar char="v"/>
            </a:pPr>
            <a:r>
              <a:rPr lang="en-US" dirty="0" smtClean="0"/>
              <a:t>In September 2008 T-Mobile announced the availability of the T-Mobile G1, the first smartphone based on the Android Platform.</a:t>
            </a:r>
          </a:p>
          <a:p>
            <a:pPr marL="285750" indent="-285750">
              <a:buFont typeface="Wingdings" pitchFamily="2" charset="2"/>
              <a:buChar char="v"/>
            </a:pPr>
            <a:r>
              <a:rPr lang="en-US" dirty="0" smtClean="0"/>
              <a:t> </a:t>
            </a:r>
          </a:p>
          <a:p>
            <a:pPr marL="285750" indent="-285750">
              <a:buFont typeface="Wingdings" pitchFamily="2" charset="2"/>
              <a:buChar char="v"/>
            </a:pPr>
            <a:r>
              <a:rPr lang="en-US" dirty="0" smtClean="0"/>
              <a:t>A few days after that, Google announced the availability of Android SDK Release Candidate 1.0. </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In October 2008, Google made the source code of the Android Platform available under Apache’s open source license.</a:t>
            </a:r>
            <a:endParaRPr lang="en-US" dirty="0"/>
          </a:p>
        </p:txBody>
      </p:sp>
    </p:spTree>
    <p:extLst>
      <p:ext uri="{BB962C8B-B14F-4D97-AF65-F5344CB8AC3E}">
        <p14:creationId xmlns:p14="http://schemas.microsoft.com/office/powerpoint/2010/main" val="215327622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1430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txBody>
          <a:bodyPr/>
          <a:lstStyle/>
          <a:p>
            <a:pPr algn="ctr"/>
            <a:r>
              <a:rPr lang="en-US" dirty="0">
                <a:latin typeface="Andalus" pitchFamily="18" charset="-78"/>
                <a:cs typeface="Andalus" pitchFamily="18" charset="-78"/>
              </a:rPr>
              <a:t>OHA (Open Handset Alliance)</a:t>
            </a:r>
          </a:p>
        </p:txBody>
      </p:sp>
      <p:sp>
        <p:nvSpPr>
          <p:cNvPr id="3" name="Rectangle 2"/>
          <p:cNvSpPr/>
          <p:nvPr/>
        </p:nvSpPr>
        <p:spPr>
          <a:xfrm>
            <a:off x="838200" y="2327970"/>
            <a:ext cx="7162800" cy="1384995"/>
          </a:xfrm>
          <a:prstGeom prst="rect">
            <a:avLst/>
          </a:prstGeom>
        </p:spPr>
        <p:style>
          <a:lnRef idx="0">
            <a:scrgbClr r="0" g="0" b="0"/>
          </a:lnRef>
          <a:fillRef idx="1002">
            <a:schemeClr val="lt2"/>
          </a:fillRef>
          <a:effectRef idx="0">
            <a:scrgbClr r="0" g="0" b="0"/>
          </a:effectRef>
          <a:fontRef idx="major"/>
        </p:style>
        <p:txBody>
          <a:bodyPr wrap="square">
            <a:spAutoFit/>
          </a:bodyPr>
          <a:lstStyle/>
          <a:p>
            <a:pPr marL="285750" indent="-285750">
              <a:buFont typeface="Wingdings" pitchFamily="2" charset="2"/>
              <a:buChar char="v"/>
            </a:pPr>
            <a:r>
              <a:rPr lang="en-US" sz="2800" b="1" i="1" u="sng" dirty="0" smtClean="0">
                <a:effectLst>
                  <a:outerShdw blurRad="38100" dist="38100" dir="2700000" algn="tl">
                    <a:srgbClr val="000000">
                      <a:alpha val="43137"/>
                    </a:srgbClr>
                  </a:outerShdw>
                </a:effectLst>
              </a:rPr>
              <a:t>A business alliance consisting of 47 companies to develop open standards for mobile devices</a:t>
            </a:r>
            <a:endParaRPr lang="en-US" sz="2800" b="1" i="1" u="sng"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835" y="3738365"/>
            <a:ext cx="5313530" cy="3043139"/>
          </a:xfrm>
          <a:prstGeom prst="rect">
            <a:avLst/>
          </a:prstGeom>
          <a:ln>
            <a:noFill/>
          </a:ln>
          <a:effectLst/>
        </p:spPr>
        <p:style>
          <a:lnRef idx="0">
            <a:scrgbClr r="0" g="0" b="0"/>
          </a:lnRef>
          <a:fillRef idx="1003">
            <a:schemeClr val="lt2"/>
          </a:fillRef>
          <a:effectRef idx="0">
            <a:scrgbClr r="0" g="0" b="0"/>
          </a:effectRef>
          <a:fontRef idx="major"/>
        </p:style>
      </p:pic>
    </p:spTree>
    <p:extLst>
      <p:ext uri="{BB962C8B-B14F-4D97-AF65-F5344CB8AC3E}">
        <p14:creationId xmlns:p14="http://schemas.microsoft.com/office/powerpoint/2010/main" val="64086728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05000"/>
            <a:ext cx="3810000" cy="487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92100" y="762000"/>
            <a:ext cx="8763000" cy="1277112"/>
          </a:xfrm>
          <a:gradFill>
            <a:gsLst>
              <a:gs pos="0">
                <a:srgbClr val="5E9EFF"/>
              </a:gs>
              <a:gs pos="36000">
                <a:srgbClr val="85C2FF"/>
              </a:gs>
              <a:gs pos="70000">
                <a:srgbClr val="C4D6EB"/>
              </a:gs>
              <a:gs pos="100000">
                <a:srgbClr val="FFEBFA"/>
              </a:gs>
            </a:gsLst>
            <a:lin ang="81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scene3d>
              <a:camera prst="orthographicFront"/>
              <a:lightRig rig="freezing" dir="t">
                <a:rot lat="0" lon="0" rev="5640000"/>
              </a:lightRig>
            </a:scene3d>
            <a:sp3d prstMaterial="flat">
              <a:contourClr>
                <a:schemeClr val="tx2"/>
              </a:contourClr>
            </a:sp3d>
          </a:bodyPr>
          <a:lstStyle/>
          <a:p>
            <a:pPr algn="ctr"/>
            <a:r>
              <a:rPr lang="en-US" sz="3600" dirty="0"/>
              <a:t>What is the Open Handset Alliance (OHA)? </a:t>
            </a:r>
          </a:p>
        </p:txBody>
      </p:sp>
      <p:sp>
        <p:nvSpPr>
          <p:cNvPr id="3" name="Rectangle 2"/>
          <p:cNvSpPr/>
          <p:nvPr/>
        </p:nvSpPr>
        <p:spPr>
          <a:xfrm>
            <a:off x="279400" y="2450733"/>
            <a:ext cx="5029200" cy="3785652"/>
          </a:xfrm>
          <a:prstGeom prst="rect">
            <a:avLst/>
          </a:prstGeom>
          <a:gradFill>
            <a:gsLst>
              <a:gs pos="0">
                <a:srgbClr val="5E9EFF"/>
              </a:gs>
              <a:gs pos="39999">
                <a:srgbClr val="85C2FF"/>
              </a:gs>
              <a:gs pos="70000">
                <a:srgbClr val="C4D6EB"/>
              </a:gs>
              <a:gs pos="100000">
                <a:srgbClr val="FFEBFA"/>
              </a:gs>
            </a:gsLst>
            <a:lin ang="8100000" scaled="0"/>
          </a:gradFill>
        </p:spPr>
        <p:txBody>
          <a:bodyPr wrap="square">
            <a:spAutoFit/>
          </a:bodyPr>
          <a:lstStyle/>
          <a:p>
            <a:pPr marL="342900" indent="-342900">
              <a:buFont typeface="Wingdings" pitchFamily="2" charset="2"/>
              <a:buChar char="Ø"/>
            </a:pPr>
            <a:r>
              <a:rPr lang="en-US" sz="2000" dirty="0" smtClean="0"/>
              <a:t>“… Open Handset Alliance™, a group of 47 technology and mobile companies have come together to accelerate innovation in mobile and offer consumers a richer, less expensive, and better mobile experience. </a:t>
            </a:r>
          </a:p>
          <a:p>
            <a:pPr marL="342900" indent="-342900">
              <a:buFont typeface="Wingdings" pitchFamily="2" charset="2"/>
              <a:buChar char="Ø"/>
            </a:pPr>
            <a:r>
              <a:rPr lang="en-US" sz="2000" dirty="0" smtClean="0"/>
              <a:t>Together we have developed Android™, the first complete, open, and free mobile platform.</a:t>
            </a:r>
          </a:p>
          <a:p>
            <a:pPr marL="342900" indent="-342900">
              <a:buFont typeface="Wingdings" pitchFamily="2" charset="2"/>
              <a:buChar char="Ø"/>
            </a:pPr>
            <a:r>
              <a:rPr lang="en-US" sz="2000" dirty="0" smtClean="0"/>
              <a:t>We are committed to commercially deploy handsets and services using the Android Platform. “</a:t>
            </a:r>
            <a:endParaRPr lang="en-US" sz="2000" dirty="0"/>
          </a:p>
        </p:txBody>
      </p:sp>
    </p:spTree>
    <p:extLst>
      <p:ext uri="{BB962C8B-B14F-4D97-AF65-F5344CB8AC3E}">
        <p14:creationId xmlns:p14="http://schemas.microsoft.com/office/powerpoint/2010/main" val="47694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Android</a:t>
            </a:r>
          </a:p>
        </p:txBody>
      </p:sp>
      <p:graphicFrame>
        <p:nvGraphicFramePr>
          <p:cNvPr id="4" name="Table 3"/>
          <p:cNvGraphicFramePr>
            <a:graphicFrameLocks noGrp="1"/>
          </p:cNvGraphicFramePr>
          <p:nvPr>
            <p:extLst>
              <p:ext uri="{D42A27DB-BD31-4B8C-83A1-F6EECF244321}">
                <p14:modId xmlns:p14="http://schemas.microsoft.com/office/powerpoint/2010/main" val="2945931556"/>
              </p:ext>
            </p:extLst>
          </p:nvPr>
        </p:nvGraphicFramePr>
        <p:xfrm>
          <a:off x="0" y="2362200"/>
          <a:ext cx="8915400" cy="4490720"/>
        </p:xfrm>
        <a:graphic>
          <a:graphicData uri="http://schemas.openxmlformats.org/drawingml/2006/table">
            <a:tbl>
              <a:tblPr firstRow="1" bandRow="1">
                <a:tableStyleId>{BC89EF96-8CEA-46FF-86C4-4CE0E7609802}</a:tableStyleId>
              </a:tblPr>
              <a:tblGrid>
                <a:gridCol w="3212757"/>
                <a:gridCol w="5702643"/>
              </a:tblGrid>
              <a:tr h="370840">
                <a:tc>
                  <a:txBody>
                    <a:bodyPr/>
                    <a:lstStyle/>
                    <a:p>
                      <a:pPr algn="ctr"/>
                      <a:r>
                        <a:rPr lang="en-US" dirty="0" smtClean="0"/>
                        <a:t>Features</a:t>
                      </a:r>
                      <a:endParaRPr lang="en-US" dirty="0"/>
                    </a:p>
                  </a:txBody>
                  <a:tcPr/>
                </a:tc>
                <a:tc>
                  <a:txBody>
                    <a:bodyPr/>
                    <a:lstStyle/>
                    <a:p>
                      <a:pPr algn="ctr"/>
                      <a:r>
                        <a:rPr lang="en-US" dirty="0" smtClean="0"/>
                        <a:t>Description</a:t>
                      </a:r>
                      <a:endParaRPr lang="en-US" dirty="0"/>
                    </a:p>
                  </a:txBody>
                  <a:tcPr/>
                </a:tc>
              </a:tr>
              <a:tr h="370840">
                <a:tc>
                  <a:txBody>
                    <a:bodyPr/>
                    <a:lstStyle/>
                    <a:p>
                      <a:r>
                        <a:rPr lang="en-US" dirty="0" smtClean="0"/>
                        <a:t>Beautiful UI</a:t>
                      </a:r>
                      <a:endParaRPr lang="en-US" dirty="0"/>
                    </a:p>
                  </a:txBody>
                  <a:tcPr/>
                </a:tc>
                <a:tc>
                  <a:txBody>
                    <a:bodyPr/>
                    <a:lstStyle/>
                    <a:p>
                      <a:r>
                        <a:rPr lang="en-US" dirty="0" smtClean="0"/>
                        <a:t>Android OS basic screen provides a beautiful and intuitive user interface.</a:t>
                      </a:r>
                      <a:endParaRPr lang="en-US" dirty="0"/>
                    </a:p>
                  </a:txBody>
                  <a:tcPr/>
                </a:tc>
              </a:tr>
              <a:tr h="370840">
                <a:tc>
                  <a:txBody>
                    <a:bodyPr/>
                    <a:lstStyle/>
                    <a:p>
                      <a:r>
                        <a:rPr lang="en-US" dirty="0" smtClean="0"/>
                        <a:t>Connectivity</a:t>
                      </a:r>
                      <a:endParaRPr lang="en-US" dirty="0"/>
                    </a:p>
                  </a:txBody>
                  <a:tcPr/>
                </a:tc>
                <a:tc>
                  <a:txBody>
                    <a:bodyPr/>
                    <a:lstStyle/>
                    <a:p>
                      <a:r>
                        <a:rPr lang="en-US" dirty="0" smtClean="0"/>
                        <a:t>GSM/EDGE, IDEN, CDMA, EV-DO, UMTS, Bluetooth, Wi-Fi, LTE, NFC and </a:t>
                      </a:r>
                      <a:r>
                        <a:rPr lang="en-US" dirty="0" err="1" smtClean="0"/>
                        <a:t>WiMAX</a:t>
                      </a:r>
                      <a:r>
                        <a:rPr lang="en-US" dirty="0" smtClean="0"/>
                        <a:t>.</a:t>
                      </a:r>
                      <a:endParaRPr lang="en-US" dirty="0"/>
                    </a:p>
                  </a:txBody>
                  <a:tcPr/>
                </a:tc>
              </a:tr>
              <a:tr h="370840">
                <a:tc>
                  <a:txBody>
                    <a:bodyPr/>
                    <a:lstStyle/>
                    <a:p>
                      <a:r>
                        <a:rPr lang="en-US" dirty="0" smtClean="0"/>
                        <a:t>Storage</a:t>
                      </a:r>
                      <a:endParaRPr lang="en-US" dirty="0"/>
                    </a:p>
                  </a:txBody>
                  <a:tcPr/>
                </a:tc>
                <a:tc>
                  <a:txBody>
                    <a:bodyPr/>
                    <a:lstStyle/>
                    <a:p>
                      <a:r>
                        <a:rPr lang="en-US" dirty="0" smtClean="0"/>
                        <a:t>SQLite, a lightweight relational database, is used for data storage purposes.</a:t>
                      </a:r>
                      <a:endParaRPr lang="en-US" dirty="0"/>
                    </a:p>
                  </a:txBody>
                  <a:tcPr/>
                </a:tc>
              </a:tr>
              <a:tr h="370840">
                <a:tc>
                  <a:txBody>
                    <a:bodyPr/>
                    <a:lstStyle/>
                    <a:p>
                      <a:r>
                        <a:rPr lang="en-US" dirty="0" smtClean="0"/>
                        <a:t>Media support</a:t>
                      </a:r>
                      <a:endParaRPr lang="en-US" dirty="0"/>
                    </a:p>
                  </a:txBody>
                  <a:tcPr/>
                </a:tc>
                <a:tc>
                  <a:txBody>
                    <a:bodyPr/>
                    <a:lstStyle/>
                    <a:p>
                      <a:r>
                        <a:rPr lang="en-US" dirty="0" smtClean="0"/>
                        <a:t>H.263, H.264, MPEG-4 SP, AMR, AMR-WB, AAC, HE-AAC, AAC 5.1, MP3, MIDI, </a:t>
                      </a:r>
                      <a:r>
                        <a:rPr lang="en-US" dirty="0" err="1" smtClean="0"/>
                        <a:t>Ogg</a:t>
                      </a:r>
                      <a:r>
                        <a:rPr lang="en-US" dirty="0" smtClean="0"/>
                        <a:t> </a:t>
                      </a:r>
                      <a:r>
                        <a:rPr lang="en-US" dirty="0" err="1" smtClean="0"/>
                        <a:t>Vorbis</a:t>
                      </a:r>
                      <a:r>
                        <a:rPr lang="en-US" dirty="0" smtClean="0"/>
                        <a:t>, WAV, JPEG, PNG, GIF, and BMP</a:t>
                      </a:r>
                      <a:endParaRPr lang="en-US" dirty="0"/>
                    </a:p>
                  </a:txBody>
                  <a:tcPr/>
                </a:tc>
              </a:tr>
              <a:tr h="370840">
                <a:tc>
                  <a:txBody>
                    <a:bodyPr/>
                    <a:lstStyle/>
                    <a:p>
                      <a:r>
                        <a:rPr lang="en-US" dirty="0" smtClean="0"/>
                        <a:t>Messaging</a:t>
                      </a:r>
                      <a:endParaRPr lang="en-US" dirty="0"/>
                    </a:p>
                  </a:txBody>
                  <a:tcPr/>
                </a:tc>
                <a:tc>
                  <a:txBody>
                    <a:bodyPr/>
                    <a:lstStyle/>
                    <a:p>
                      <a:r>
                        <a:rPr lang="en-US" dirty="0" smtClean="0"/>
                        <a:t>SMS and MMS</a:t>
                      </a:r>
                      <a:endParaRPr lang="en-US" dirty="0"/>
                    </a:p>
                  </a:txBody>
                  <a:tcPr/>
                </a:tc>
              </a:tr>
              <a:tr h="370840">
                <a:tc>
                  <a:txBody>
                    <a:bodyPr/>
                    <a:lstStyle/>
                    <a:p>
                      <a:r>
                        <a:rPr lang="en-US" dirty="0" smtClean="0"/>
                        <a:t>Web browser</a:t>
                      </a:r>
                      <a:endParaRPr lang="en-US" dirty="0"/>
                    </a:p>
                  </a:txBody>
                  <a:tcPr/>
                </a:tc>
                <a:tc>
                  <a:txBody>
                    <a:bodyPr/>
                    <a:lstStyle/>
                    <a:p>
                      <a:r>
                        <a:rPr lang="en-US" dirty="0" smtClean="0"/>
                        <a:t>Based on the open-source </a:t>
                      </a:r>
                      <a:r>
                        <a:rPr lang="en-US" dirty="0" err="1" smtClean="0"/>
                        <a:t>WebKit</a:t>
                      </a:r>
                      <a:r>
                        <a:rPr lang="en-US" dirty="0" smtClean="0"/>
                        <a:t> layout engine, coupled with Chrome's V8 JavaScript engine supporting HTML5 and CSS3.</a:t>
                      </a:r>
                      <a:endParaRPr lang="en-US" dirty="0"/>
                    </a:p>
                  </a:txBody>
                  <a:tcPr/>
                </a:tc>
              </a:tr>
            </a:tbl>
          </a:graphicData>
        </a:graphic>
      </p:graphicFrame>
    </p:spTree>
    <p:extLst>
      <p:ext uri="{BB962C8B-B14F-4D97-AF65-F5344CB8AC3E}">
        <p14:creationId xmlns:p14="http://schemas.microsoft.com/office/powerpoint/2010/main" val="32622312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Android</a:t>
            </a:r>
          </a:p>
        </p:txBody>
      </p:sp>
      <p:graphicFrame>
        <p:nvGraphicFramePr>
          <p:cNvPr id="4" name="Table 3"/>
          <p:cNvGraphicFramePr>
            <a:graphicFrameLocks noGrp="1"/>
          </p:cNvGraphicFramePr>
          <p:nvPr>
            <p:extLst>
              <p:ext uri="{D42A27DB-BD31-4B8C-83A1-F6EECF244321}">
                <p14:modId xmlns:p14="http://schemas.microsoft.com/office/powerpoint/2010/main" val="2402979462"/>
              </p:ext>
            </p:extLst>
          </p:nvPr>
        </p:nvGraphicFramePr>
        <p:xfrm>
          <a:off x="0" y="2362200"/>
          <a:ext cx="8915400" cy="4394200"/>
        </p:xfrm>
        <a:graphic>
          <a:graphicData uri="http://schemas.openxmlformats.org/drawingml/2006/table">
            <a:tbl>
              <a:tblPr firstRow="1" bandRow="1">
                <a:tableStyleId>{BC89EF96-8CEA-46FF-86C4-4CE0E7609802}</a:tableStyleId>
              </a:tblPr>
              <a:tblGrid>
                <a:gridCol w="3212757"/>
                <a:gridCol w="5702643"/>
              </a:tblGrid>
              <a:tr h="370840">
                <a:tc>
                  <a:txBody>
                    <a:bodyPr/>
                    <a:lstStyle/>
                    <a:p>
                      <a:pPr algn="ctr"/>
                      <a:r>
                        <a:rPr lang="en-US" dirty="0" smtClean="0"/>
                        <a:t>Features</a:t>
                      </a:r>
                      <a:endParaRPr lang="en-US" dirty="0"/>
                    </a:p>
                  </a:txBody>
                  <a:tcPr/>
                </a:tc>
                <a:tc>
                  <a:txBody>
                    <a:bodyPr/>
                    <a:lstStyle/>
                    <a:p>
                      <a:pPr algn="ctr"/>
                      <a:r>
                        <a:rPr lang="en-US" dirty="0" smtClean="0"/>
                        <a:t>Description</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Multi-touch 	</a:t>
                      </a:r>
                    </a:p>
                    <a:p>
                      <a:pPr algn="ctr"/>
                      <a:endParaRPr lang="en-US" dirty="0"/>
                    </a:p>
                  </a:txBody>
                  <a:tcPr/>
                </a:tc>
                <a:tc>
                  <a:txBody>
                    <a:bodyPr/>
                    <a:lstStyle/>
                    <a:p>
                      <a:r>
                        <a:rPr kumimoji="0" lang="en-US" sz="1800" b="0" i="0" u="none" strike="noStrike" kern="1200" baseline="0" dirty="0" smtClean="0">
                          <a:solidFill>
                            <a:schemeClr val="tx1"/>
                          </a:solidFill>
                          <a:latin typeface="+mn-lt"/>
                          <a:ea typeface="+mn-ea"/>
                          <a:cs typeface="+mn-cs"/>
                        </a:rPr>
                        <a:t>Android has native support for multi-touch which was initially made available in handsets such as the HTC Hero. 	</a:t>
                      </a:r>
                    </a:p>
                  </a:txBody>
                  <a:tcPr/>
                </a:tc>
              </a:tr>
              <a:tr h="370840">
                <a:tc>
                  <a:txBody>
                    <a:bodyPr/>
                    <a:lstStyle/>
                    <a:p>
                      <a:pPr algn="ctr"/>
                      <a:r>
                        <a:rPr kumimoji="0" lang="en-US" sz="1800" b="0" i="0" u="none" strike="noStrike" kern="1200" baseline="0" dirty="0" smtClean="0">
                          <a:solidFill>
                            <a:schemeClr val="tx1"/>
                          </a:solidFill>
                          <a:latin typeface="+mn-lt"/>
                          <a:ea typeface="+mn-ea"/>
                          <a:cs typeface="+mn-cs"/>
                        </a:rPr>
                        <a:t>Multi-tasking 	</a:t>
                      </a:r>
                    </a:p>
                  </a:txBody>
                  <a:tcPr/>
                </a:tc>
                <a:tc>
                  <a:txBody>
                    <a:bodyPr/>
                    <a:lstStyle/>
                    <a:p>
                      <a:r>
                        <a:rPr kumimoji="0" lang="en-US" sz="1800" b="0" i="0" u="none" strike="noStrike" kern="1200" baseline="0" dirty="0" smtClean="0">
                          <a:solidFill>
                            <a:schemeClr val="tx1"/>
                          </a:solidFill>
                          <a:latin typeface="+mn-lt"/>
                          <a:ea typeface="+mn-ea"/>
                          <a:cs typeface="+mn-cs"/>
                        </a:rPr>
                        <a:t>User can jump from one task to another and same time various application can run simultaneously. 	</a:t>
                      </a:r>
                    </a:p>
                  </a:txBody>
                  <a:tcPr/>
                </a:tc>
              </a:tr>
              <a:tr h="370840">
                <a:tc>
                  <a:txBody>
                    <a:bodyPr/>
                    <a:lstStyle/>
                    <a:p>
                      <a:r>
                        <a:rPr kumimoji="0" lang="en-US" sz="1800" b="0" i="0" u="none" strike="noStrike" kern="1200" baseline="0" dirty="0" smtClean="0">
                          <a:solidFill>
                            <a:schemeClr val="tx1"/>
                          </a:solidFill>
                          <a:latin typeface="+mn-lt"/>
                          <a:ea typeface="+mn-ea"/>
                          <a:cs typeface="+mn-cs"/>
                        </a:rPr>
                        <a:t>Resizable widgets 	</a:t>
                      </a:r>
                    </a:p>
                  </a:txBody>
                  <a:tcPr/>
                </a:tc>
                <a:tc>
                  <a:txBody>
                    <a:bodyPr/>
                    <a:lstStyle/>
                    <a:p>
                      <a:r>
                        <a:rPr lang="en-US" dirty="0" smtClean="0"/>
                        <a:t>Widgets are resizable, so users can expand them to show more content or shrink them to save space</a:t>
                      </a:r>
                      <a:endParaRPr lang="en-US" dirty="0"/>
                    </a:p>
                  </a:txBody>
                  <a:tcPr/>
                </a:tc>
              </a:tr>
              <a:tr h="370840">
                <a:tc>
                  <a:txBody>
                    <a:bodyPr/>
                    <a:lstStyle/>
                    <a:p>
                      <a:r>
                        <a:rPr kumimoji="0" lang="en-US" sz="1800" b="0" i="0" u="none" strike="noStrike" kern="1200" baseline="0" dirty="0" smtClean="0">
                          <a:solidFill>
                            <a:schemeClr val="tx1"/>
                          </a:solidFill>
                          <a:latin typeface="+mn-lt"/>
                          <a:ea typeface="+mn-ea"/>
                          <a:cs typeface="+mn-cs"/>
                        </a:rPr>
                        <a:t>GCM 	</a:t>
                      </a:r>
                    </a:p>
                  </a:txBody>
                  <a:tcPr/>
                </a:tc>
                <a:tc>
                  <a:txBody>
                    <a:bodyPr/>
                    <a:lstStyle/>
                    <a:p>
                      <a:r>
                        <a:rPr kumimoji="0" lang="en-US" sz="1800" b="0" i="0" u="none" strike="noStrike" kern="1200" baseline="0" dirty="0" smtClean="0">
                          <a:solidFill>
                            <a:schemeClr val="tx1"/>
                          </a:solidFill>
                          <a:latin typeface="+mn-lt"/>
                          <a:ea typeface="+mn-ea"/>
                          <a:cs typeface="+mn-cs"/>
                        </a:rPr>
                        <a:t>Google Cloud Messaging (GCM) is a service that lets developers send short message data to their users on Android devices, without needing a proprietary sync solution. 	</a:t>
                      </a:r>
                    </a:p>
                  </a:txBody>
                  <a:tcPr/>
                </a:tc>
              </a:tr>
              <a:tr h="370840">
                <a:tc>
                  <a:txBody>
                    <a:bodyPr/>
                    <a:lstStyle/>
                    <a:p>
                      <a:r>
                        <a:rPr kumimoji="0" lang="en-US" sz="1800" b="0" i="0" u="none" strike="noStrike" kern="1200" baseline="0" dirty="0" smtClean="0">
                          <a:solidFill>
                            <a:schemeClr val="tx1"/>
                          </a:solidFill>
                          <a:latin typeface="+mn-lt"/>
                          <a:ea typeface="+mn-ea"/>
                          <a:cs typeface="+mn-cs"/>
                        </a:rPr>
                        <a:t>Wi-Fi Direct 	</a:t>
                      </a:r>
                    </a:p>
                  </a:txBody>
                  <a:tcPr/>
                </a:tc>
                <a:tc>
                  <a:txBody>
                    <a:bodyPr/>
                    <a:lstStyle/>
                    <a:p>
                      <a:r>
                        <a:rPr kumimoji="0" lang="en-US" sz="1800" b="0" i="0" u="none" strike="noStrike" kern="1200" baseline="0" dirty="0" smtClean="0">
                          <a:solidFill>
                            <a:schemeClr val="tx1"/>
                          </a:solidFill>
                          <a:latin typeface="+mn-lt"/>
                          <a:ea typeface="+mn-ea"/>
                          <a:cs typeface="+mn-cs"/>
                        </a:rPr>
                        <a:t>A technology that lets apps discover and pair directly, over a high-bandwidth peer-to-peer connection. 	</a:t>
                      </a:r>
                    </a:p>
                  </a:txBody>
                  <a:tcPr/>
                </a:tc>
              </a:tr>
            </a:tbl>
          </a:graphicData>
        </a:graphic>
      </p:graphicFrame>
    </p:spTree>
    <p:extLst>
      <p:ext uri="{BB962C8B-B14F-4D97-AF65-F5344CB8AC3E}">
        <p14:creationId xmlns:p14="http://schemas.microsoft.com/office/powerpoint/2010/main" val="419661848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1222</TotalTime>
  <Words>1422</Words>
  <Application>Microsoft Office PowerPoint</Application>
  <PresentationFormat>On-screen Show (4:3)</PresentationFormat>
  <Paragraphs>228</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Flow</vt:lpstr>
      <vt:lpstr>MAJOR PROJECT PRESENTATION ON “CHAT APPLICATION”</vt:lpstr>
      <vt:lpstr>Android Introduction</vt:lpstr>
      <vt:lpstr>What is Android?</vt:lpstr>
      <vt:lpstr>What is Android?</vt:lpstr>
      <vt:lpstr>History of Android</vt:lpstr>
      <vt:lpstr>OHA (Open Handset Alliance)</vt:lpstr>
      <vt:lpstr>What is the Open Handset Alliance (OHA)? </vt:lpstr>
      <vt:lpstr>Features of Android</vt:lpstr>
      <vt:lpstr>Features of Android</vt:lpstr>
      <vt:lpstr>               Architecture</vt:lpstr>
      <vt:lpstr> Android S/W Stack – application</vt:lpstr>
      <vt:lpstr>Android S/W Stack – App Framework</vt:lpstr>
      <vt:lpstr>Android S/W Stack –  App Framework (Cont)</vt:lpstr>
      <vt:lpstr>Android S/W Stack - Libraries</vt:lpstr>
      <vt:lpstr>Android S/W Stack - Libraries</vt:lpstr>
      <vt:lpstr>Android S/W Stack - Runtime</vt:lpstr>
      <vt:lpstr>The Dalvik runtime is optimised for mobile applications</vt:lpstr>
      <vt:lpstr>Android S/W Stack – Runtime (Cont) </vt:lpstr>
      <vt:lpstr>Android S/W Stack – Linux Kernel</vt:lpstr>
      <vt:lpstr>Creating a Project (1)</vt:lpstr>
      <vt:lpstr>Creating a Project (2)</vt:lpstr>
      <vt:lpstr>Creating a Project (3)</vt:lpstr>
      <vt:lpstr>Creating a Project (4)</vt:lpstr>
      <vt:lpstr>Project Components</vt:lpstr>
      <vt:lpstr>Project Components</vt:lpstr>
      <vt:lpstr>The Main Activity File</vt:lpstr>
      <vt:lpstr>XML</vt:lpstr>
      <vt:lpstr>XML</vt:lpstr>
      <vt:lpstr>R Class</vt:lpstr>
      <vt:lpstr>The Manifest File </vt:lpstr>
      <vt:lpstr>Chat Application </vt:lpstr>
      <vt:lpstr> ADVANTAGES OF THE PROPOSED SYSTEM</vt:lpstr>
      <vt:lpstr>INTRODUCTION</vt:lpstr>
      <vt:lpstr>HARDWARE AND SOFTWARE REQUIREMENTS</vt:lpstr>
      <vt:lpstr> DATA FLOW DIAGRAM</vt:lpstr>
      <vt:lpstr>SCREEN SHOTS</vt:lpstr>
      <vt:lpstr>Account Selection</vt:lpstr>
      <vt:lpstr>SignUp Page</vt:lpstr>
      <vt:lpstr>Main Page(Chat Room)</vt:lpstr>
      <vt:lpstr>BIBLOGRAPHY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Sintoo kumar</dc:creator>
  <cp:lastModifiedBy>Varun</cp:lastModifiedBy>
  <cp:revision>68</cp:revision>
  <dcterms:created xsi:type="dcterms:W3CDTF">2016-01-12T15:37:11Z</dcterms:created>
  <dcterms:modified xsi:type="dcterms:W3CDTF">2018-02-05T17:25:26Z</dcterms:modified>
</cp:coreProperties>
</file>